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embeddedFontLst>
    <p:embeddedFont>
      <p:font typeface="Robo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guide.github.io/fe-guild-2019-pwa-code-lab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04e66d20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04e66d20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https://the-guide.github.io/fe-guild-2019-pwa-code-labs/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04e66d20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04e66d20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04e66d202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04e66d202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04e66d20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4e66d20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04e66d20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04e66d20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04e66d20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04e66d20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04e66d20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04e66d20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04e66d20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04e66d20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04e66d20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04e66d20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04e66d20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04e66d20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04e66d20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04e66d20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04e66d20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04e66d20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04e66d20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04e66d20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04e66d20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04e66d20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04e66d20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04e66d20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04e66d20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04e66d20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04e66d20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04e66d20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04e66d202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04e66d202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04e66d20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04e66d20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04e66d20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04e66d20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04e66d202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04e66d202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04e66d20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04e66d20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04e66d2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04e66d2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59e7a914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59e7a914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04e66d20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04e66d20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04e66d20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04e66d20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04e66d20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04e66d20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04e66d202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04e66d202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04e66d202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04e66d202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04e66d202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04e66d202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04e66d20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04e66d20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04e66d202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04e66d20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04e66d20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04e66d20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04e66d2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04e66d2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04e66d20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704e66d20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04e66d20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04e66d20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04e66d20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04e66d20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04e66d202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04e66d202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04e66d20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04e66d20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59e7a914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59e7a914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704e66d20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04e66d20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04e66d20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04e66d20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04e66d202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04e66d20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59e7a914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59e7a914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04e66d20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04e66d20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04e66d20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04e66d20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04e66d20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04e66d20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04e66d20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04e66d20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341233" y="113570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6000">
                <a:solidFill>
                  <a:srgbClr val="980000"/>
                </a:solidFill>
              </a:rPr>
              <a:t>PWA workshop</a:t>
            </a:r>
            <a:endParaRPr b="1" sz="6000">
              <a:solidFill>
                <a:srgbClr val="980000"/>
              </a:solidFill>
            </a:endParaRPr>
          </a:p>
          <a:p>
            <a:pPr indent="0" lvl="0" marL="0" rtl="0" algn="ctr">
              <a:lnSpc>
                <a:spcPct val="115000"/>
              </a:lnSpc>
              <a:spcBef>
                <a:spcPts val="1600"/>
              </a:spcBef>
              <a:spcAft>
                <a:spcPts val="1600"/>
              </a:spcAft>
              <a:buNone/>
            </a:pPr>
            <a:r>
              <a:rPr b="1" lang="en" sz="6000">
                <a:solidFill>
                  <a:srgbClr val="980000"/>
                </a:solidFill>
              </a:rPr>
              <a:t>Part 1</a:t>
            </a:r>
            <a:endParaRPr sz="5200">
              <a:solidFill>
                <a:srgbClr val="000000"/>
              </a:solidFill>
            </a:endParaRPr>
          </a:p>
        </p:txBody>
      </p:sp>
      <p:sp>
        <p:nvSpPr>
          <p:cNvPr id="55" name="Google Shape;55;p13"/>
          <p:cNvSpPr txBox="1"/>
          <p:nvPr/>
        </p:nvSpPr>
        <p:spPr>
          <a:xfrm>
            <a:off x="311700" y="3365425"/>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0000"/>
                </a:solidFill>
              </a:rPr>
              <a:t>App Manifest and Service Worker</a:t>
            </a:r>
            <a:endParaRPr sz="280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2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18" name="Google Shape;118;p22"/>
          <p:cNvPicPr preferRelativeResize="0"/>
          <p:nvPr/>
        </p:nvPicPr>
        <p:blipFill>
          <a:blip r:embed="rId3">
            <a:alphaModFix/>
          </a:blip>
          <a:stretch>
            <a:fillRect/>
          </a:stretch>
        </p:blipFill>
        <p:spPr>
          <a:xfrm>
            <a:off x="827639" y="0"/>
            <a:ext cx="748872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idx="1" type="subTitle"/>
          </p:nvPr>
        </p:nvSpPr>
        <p:spPr>
          <a:xfrm>
            <a:off x="311700" y="973925"/>
            <a:ext cx="8520600" cy="4088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a:t>
            </a:r>
            <a:r>
              <a:rPr b="1" lang="en" sz="900">
                <a:solidFill>
                  <a:schemeClr val="dk1"/>
                </a:solidFill>
                <a:highlight>
                  <a:srgbClr val="FFFFFF"/>
                </a:highlight>
                <a:latin typeface="Courier New"/>
                <a:ea typeface="Courier New"/>
                <a:cs typeface="Courier New"/>
                <a:sym typeface="Courier New"/>
              </a:rPr>
              <a:t> = { ... }; </a:t>
            </a:r>
            <a:r>
              <a:rPr b="1" lang="en" sz="900">
                <a:solidFill>
                  <a:srgbClr val="008000"/>
                </a:solidFill>
                <a:highlight>
                  <a:srgbClr val="FFFFFF"/>
                </a:highlight>
                <a:latin typeface="Courier New"/>
                <a:ea typeface="Courier New"/>
                <a:cs typeface="Courier New"/>
                <a:sym typeface="Courier New"/>
              </a:rPr>
              <a:t>// Replace { ... } with the content of the manifest.json file</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rgbClr val="001080"/>
                </a:solidFill>
                <a:highlight>
                  <a:srgbClr val="FFFFFF"/>
                </a:highlight>
                <a:latin typeface="Courier New"/>
                <a:ea typeface="Courier New"/>
                <a:cs typeface="Courier New"/>
                <a:sym typeface="Courier New"/>
              </a:rPr>
              <a:t>window</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addEventListener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'load'</a:t>
            </a:r>
            <a:r>
              <a:rPr b="1" lang="en" sz="900">
                <a:solidFill>
                  <a:schemeClr val="dk1"/>
                </a:solidFill>
                <a:highlight>
                  <a:srgbClr val="FFFFFF"/>
                </a:highlight>
                <a:latin typeface="Courier New"/>
                <a:ea typeface="Courier New"/>
                <a:cs typeface="Courier New"/>
                <a:sym typeface="Courier New"/>
              </a:rPr>
              <a:t>, ()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base</a:t>
            </a:r>
            <a:r>
              <a:rPr b="1" lang="en" sz="900">
                <a:solidFill>
                  <a:schemeClr val="dk1"/>
                </a:solidFill>
                <a:highlight>
                  <a:srgbClr val="FFFFFF"/>
                </a:highlight>
                <a:latin typeface="Courier New"/>
                <a:ea typeface="Courier New"/>
                <a:cs typeface="Courier New"/>
                <a:sym typeface="Courier New"/>
              </a:rPr>
              <a:t> = </a:t>
            </a:r>
            <a:r>
              <a:rPr b="1" lang="en" sz="900">
                <a:solidFill>
                  <a:srgbClr val="001080"/>
                </a:solidFill>
                <a:highlight>
                  <a:srgbClr val="FFFFFF"/>
                </a:highlight>
                <a:latin typeface="Courier New"/>
                <a:ea typeface="Courier New"/>
                <a:cs typeface="Courier New"/>
                <a:sym typeface="Courier New"/>
              </a:rPr>
              <a:t>document</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querySelector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'base'</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let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baseUrl</a:t>
            </a:r>
            <a:r>
              <a:rPr b="1" lang="en" sz="900">
                <a:solidFill>
                  <a:schemeClr val="dk1"/>
                </a:solidFill>
                <a:highlight>
                  <a:srgbClr val="FFFFFF"/>
                </a:highlight>
                <a:latin typeface="Courier New"/>
                <a:ea typeface="Courier New"/>
                <a:cs typeface="Courier New"/>
                <a:sym typeface="Courier New"/>
              </a:rPr>
              <a:t> = </a:t>
            </a:r>
            <a:r>
              <a:rPr b="1" lang="en" sz="900">
                <a:solidFill>
                  <a:srgbClr val="001080"/>
                </a:solidFill>
                <a:highlight>
                  <a:srgbClr val="FFFFFF"/>
                </a:highlight>
                <a:latin typeface="Courier New"/>
                <a:ea typeface="Courier New"/>
                <a:cs typeface="Courier New"/>
                <a:sym typeface="Courier New"/>
              </a:rPr>
              <a:t>base</a:t>
            </a:r>
            <a:r>
              <a:rPr b="1" lang="en" sz="900">
                <a:solidFill>
                  <a:schemeClr val="dk1"/>
                </a:solidFill>
                <a:highlight>
                  <a:srgbClr val="FFFFFF"/>
                </a:highlight>
                <a:latin typeface="Courier New"/>
                <a:ea typeface="Courier New"/>
                <a:cs typeface="Courier New"/>
                <a:sym typeface="Courier New"/>
              </a:rPr>
              <a:t> &amp;&amp; </a:t>
            </a:r>
            <a:r>
              <a:rPr b="1" lang="en" sz="900">
                <a:solidFill>
                  <a:srgbClr val="001080"/>
                </a:solidFill>
                <a:highlight>
                  <a:srgbClr val="FFFFFF"/>
                </a:highlight>
                <a:latin typeface="Courier New"/>
                <a:ea typeface="Courier New"/>
                <a:cs typeface="Courier New"/>
                <a:sym typeface="Courier New"/>
              </a:rPr>
              <a:t>base</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href</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if</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baseUrl</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endsWith</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baseUrl</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baseUrl</a:t>
            </a:r>
            <a:r>
              <a:rPr b="1" lang="en" sz="900">
                <a:solidFill>
                  <a:srgbClr val="0000FF"/>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'start_url'</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baseUrl</a:t>
            </a:r>
            <a:r>
              <a:rPr b="1" lang="en" sz="900">
                <a:solidFill>
                  <a:srgbClr val="0000FF"/>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index.html`</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icons</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forEach</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icon</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icon</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src</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baseUrl</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icon</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src</a:t>
            </a:r>
            <a:r>
              <a:rPr b="1" lang="en" sz="900">
                <a:solidFill>
                  <a:srgbClr val="0000FF"/>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stringManifest</a:t>
            </a:r>
            <a:r>
              <a:rPr b="1" lang="en" sz="900">
                <a:solidFill>
                  <a:schemeClr val="dk1"/>
                </a:solidFill>
                <a:highlight>
                  <a:srgbClr val="FFFFFF"/>
                </a:highlight>
                <a:latin typeface="Courier New"/>
                <a:ea typeface="Courier New"/>
                <a:cs typeface="Courier New"/>
                <a:sym typeface="Courier New"/>
              </a:rPr>
              <a:t> = </a:t>
            </a:r>
            <a:r>
              <a:rPr b="1" lang="en" sz="900">
                <a:solidFill>
                  <a:srgbClr val="267F99"/>
                </a:solidFill>
                <a:highlight>
                  <a:srgbClr val="FFFFFF"/>
                </a:highlight>
                <a:latin typeface="Courier New"/>
                <a:ea typeface="Courier New"/>
                <a:cs typeface="Courier New"/>
                <a:sym typeface="Courier New"/>
              </a:rPr>
              <a:t>JSON</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stringify</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manifest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blob</a:t>
            </a:r>
            <a:r>
              <a:rPr b="1" lang="en" sz="900">
                <a:solidFill>
                  <a:schemeClr val="dk1"/>
                </a:solidFill>
                <a:highlight>
                  <a:srgbClr val="FFFFFF"/>
                </a:highlight>
                <a:latin typeface="Courier New"/>
                <a:ea typeface="Courier New"/>
                <a:cs typeface="Courier New"/>
                <a:sym typeface="Courier New"/>
              </a:rPr>
              <a:t> = </a:t>
            </a:r>
            <a:r>
              <a:rPr b="1" lang="en" sz="900">
                <a:solidFill>
                  <a:srgbClr val="0000FF"/>
                </a:solidFill>
                <a:highlight>
                  <a:srgbClr val="FFFFFF"/>
                </a:highlight>
                <a:latin typeface="Courier New"/>
                <a:ea typeface="Courier New"/>
                <a:cs typeface="Courier New"/>
                <a:sym typeface="Courier New"/>
              </a:rPr>
              <a:t>new</a:t>
            </a: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Blob</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stringManifest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type:</a:t>
            </a:r>
            <a:r>
              <a:rPr b="1" lang="en" sz="900">
                <a:solidFill>
                  <a:schemeClr val="dk1"/>
                </a:solidFill>
                <a:highlight>
                  <a:srgbClr val="FFFFFF"/>
                </a:highlight>
                <a:latin typeface="Courier New"/>
                <a:ea typeface="Courier New"/>
                <a:cs typeface="Courier New"/>
                <a:sym typeface="Courier New"/>
              </a:rPr>
              <a:t> </a:t>
            </a:r>
            <a:r>
              <a:rPr b="1" lang="en" sz="900">
                <a:solidFill>
                  <a:srgbClr val="A31515"/>
                </a:solidFill>
                <a:highlight>
                  <a:srgbClr val="FFFFFF"/>
                </a:highlight>
                <a:latin typeface="Courier New"/>
                <a:ea typeface="Courier New"/>
                <a:cs typeface="Courier New"/>
                <a:sym typeface="Courier New"/>
              </a:rPr>
              <a:t>'application/json'</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const</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manifestURL</a:t>
            </a:r>
            <a:r>
              <a:rPr b="1" lang="en" sz="900">
                <a:solidFill>
                  <a:schemeClr val="dk1"/>
                </a:solidFill>
                <a:highlight>
                  <a:srgbClr val="FFFFFF"/>
                </a:highlight>
                <a:latin typeface="Courier New"/>
                <a:ea typeface="Courier New"/>
                <a:cs typeface="Courier New"/>
                <a:sym typeface="Courier New"/>
              </a:rPr>
              <a:t> = </a:t>
            </a:r>
            <a:r>
              <a:rPr b="1" lang="en" sz="900">
                <a:solidFill>
                  <a:srgbClr val="001080"/>
                </a:solidFill>
                <a:highlight>
                  <a:srgbClr val="FFFFFF"/>
                </a:highlight>
                <a:latin typeface="Courier New"/>
                <a:ea typeface="Courier New"/>
                <a:cs typeface="Courier New"/>
                <a:sym typeface="Courier New"/>
              </a:rPr>
              <a:t>URL</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createObjectURL</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blob</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document</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querySelector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'#manifestPlaceholder'</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setAttribute</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'href'</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manifestURL</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0" rtl="0" algn="ctr">
              <a:spcBef>
                <a:spcPts val="0"/>
              </a:spcBef>
              <a:spcAft>
                <a:spcPts val="0"/>
              </a:spcAft>
              <a:buNone/>
            </a:pPr>
            <a:r>
              <a:t/>
            </a:r>
            <a:endParaRPr b="1"/>
          </a:p>
        </p:txBody>
      </p:sp>
      <p:sp>
        <p:nvSpPr>
          <p:cNvPr id="124" name="Google Shape;124;p23"/>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Add this in app.js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4"/>
          <p:cNvSpPr txBox="1"/>
          <p:nvPr/>
        </p:nvSpPr>
        <p:spPr>
          <a:xfrm>
            <a:off x="659425" y="2415075"/>
            <a:ext cx="6441900" cy="792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4"/>
          <p:cNvPicPr preferRelativeResize="0"/>
          <p:nvPr/>
        </p:nvPicPr>
        <p:blipFill>
          <a:blip r:embed="rId3">
            <a:alphaModFix/>
          </a:blip>
          <a:stretch>
            <a:fillRect/>
          </a:stretch>
        </p:blipFill>
        <p:spPr>
          <a:xfrm>
            <a:off x="0" y="124764"/>
            <a:ext cx="9143999" cy="489397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39" name="Google Shape;139;p25"/>
          <p:cNvPicPr preferRelativeResize="0"/>
          <p:nvPr/>
        </p:nvPicPr>
        <p:blipFill>
          <a:blip r:embed="rId3">
            <a:alphaModFix/>
          </a:blip>
          <a:stretch>
            <a:fillRect/>
          </a:stretch>
        </p:blipFill>
        <p:spPr>
          <a:xfrm>
            <a:off x="0" y="8995"/>
            <a:ext cx="9144002" cy="51255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45" name="Google Shape;145;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46" name="Google Shape;146;p26"/>
          <p:cNvPicPr preferRelativeResize="0"/>
          <p:nvPr/>
        </p:nvPicPr>
        <p:blipFill>
          <a:blip r:embed="rId3">
            <a:alphaModFix/>
          </a:blip>
          <a:stretch>
            <a:fillRect/>
          </a:stretch>
        </p:blipFill>
        <p:spPr>
          <a:xfrm>
            <a:off x="311700" y="2797175"/>
            <a:ext cx="7547297" cy="1211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9900"/>
                </a:solidFill>
                <a:highlight>
                  <a:srgbClr val="FFFFFF"/>
                </a:highlight>
                <a:latin typeface="Roboto"/>
                <a:ea typeface="Roboto"/>
                <a:cs typeface="Roboto"/>
                <a:sym typeface="Roboto"/>
              </a:rPr>
              <a:t>Introduction to </a:t>
            </a:r>
            <a:endParaRPr b="1" sz="6000">
              <a:solidFill>
                <a:srgbClr val="FF9900"/>
              </a:solidFill>
              <a:highlight>
                <a:srgbClr val="FFFFFF"/>
              </a:highlight>
              <a:latin typeface="Roboto"/>
              <a:ea typeface="Roboto"/>
              <a:cs typeface="Roboto"/>
              <a:sym typeface="Roboto"/>
            </a:endParaRPr>
          </a:p>
          <a:p>
            <a:pPr indent="0" lvl="0" marL="0" rtl="0" algn="ctr">
              <a:spcBef>
                <a:spcPts val="1600"/>
              </a:spcBef>
              <a:spcAft>
                <a:spcPts val="1600"/>
              </a:spcAft>
              <a:buNone/>
            </a:pPr>
            <a:r>
              <a:rPr b="1" lang="en" sz="6000">
                <a:solidFill>
                  <a:srgbClr val="FF9900"/>
                </a:solidFill>
                <a:highlight>
                  <a:srgbClr val="FFFFFF"/>
                </a:highlight>
                <a:latin typeface="Roboto"/>
                <a:ea typeface="Roboto"/>
                <a:cs typeface="Roboto"/>
                <a:sym typeface="Roboto"/>
              </a:rPr>
              <a:t>Service Workers</a:t>
            </a:r>
            <a:endParaRPr b="1" sz="6000">
              <a:solidFill>
                <a:srgbClr val="FF99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9" name="Google Shape;159;p28"/>
          <p:cNvPicPr preferRelativeResize="0"/>
          <p:nvPr/>
        </p:nvPicPr>
        <p:blipFill>
          <a:blip r:embed="rId3">
            <a:alphaModFix/>
          </a:blip>
          <a:stretch>
            <a:fillRect/>
          </a:stretch>
        </p:blipFill>
        <p:spPr>
          <a:xfrm>
            <a:off x="1666485" y="0"/>
            <a:ext cx="581103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 name="Google Shape;166;p29"/>
          <p:cNvPicPr preferRelativeResize="0"/>
          <p:nvPr/>
        </p:nvPicPr>
        <p:blipFill>
          <a:blip r:embed="rId3">
            <a:alphaModFix/>
          </a:blip>
          <a:stretch>
            <a:fillRect/>
          </a:stretch>
        </p:blipFill>
        <p:spPr>
          <a:xfrm>
            <a:off x="1442658" y="0"/>
            <a:ext cx="6258685"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3" name="Google Shape;173;p30"/>
          <p:cNvPicPr preferRelativeResize="0"/>
          <p:nvPr/>
        </p:nvPicPr>
        <p:blipFill>
          <a:blip r:embed="rId3">
            <a:alphaModFix/>
          </a:blip>
          <a:stretch>
            <a:fillRect/>
          </a:stretch>
        </p:blipFill>
        <p:spPr>
          <a:xfrm>
            <a:off x="0" y="361950"/>
            <a:ext cx="9144001" cy="441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31"/>
          <p:cNvPicPr preferRelativeResize="0"/>
          <p:nvPr/>
        </p:nvPicPr>
        <p:blipFill>
          <a:blip r:embed="rId3">
            <a:alphaModFix/>
          </a:blip>
          <a:stretch>
            <a:fillRect/>
          </a:stretch>
        </p:blipFill>
        <p:spPr>
          <a:xfrm>
            <a:off x="2038285" y="0"/>
            <a:ext cx="5067429"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9900"/>
                </a:solidFill>
                <a:highlight>
                  <a:srgbClr val="FFFFFF"/>
                </a:highlight>
                <a:latin typeface="Roboto"/>
                <a:ea typeface="Roboto"/>
                <a:cs typeface="Roboto"/>
                <a:sym typeface="Roboto"/>
              </a:rPr>
              <a:t>Understanding the </a:t>
            </a:r>
            <a:endParaRPr b="1" sz="6000">
              <a:solidFill>
                <a:srgbClr val="FF9900"/>
              </a:solidFill>
              <a:highlight>
                <a:srgbClr val="FFFFFF"/>
              </a:highlight>
              <a:latin typeface="Roboto"/>
              <a:ea typeface="Roboto"/>
              <a:cs typeface="Roboto"/>
              <a:sym typeface="Roboto"/>
            </a:endParaRPr>
          </a:p>
          <a:p>
            <a:pPr indent="0" lvl="0" marL="0" rtl="0" algn="ctr">
              <a:spcBef>
                <a:spcPts val="1600"/>
              </a:spcBef>
              <a:spcAft>
                <a:spcPts val="1600"/>
              </a:spcAft>
              <a:buNone/>
            </a:pPr>
            <a:r>
              <a:rPr b="1" lang="en" sz="6000">
                <a:solidFill>
                  <a:srgbClr val="FF9900"/>
                </a:solidFill>
                <a:highlight>
                  <a:srgbClr val="FFFFFF"/>
                </a:highlight>
                <a:latin typeface="Roboto"/>
                <a:ea typeface="Roboto"/>
                <a:cs typeface="Roboto"/>
                <a:sym typeface="Roboto"/>
              </a:rPr>
              <a:t>App Manifest</a:t>
            </a:r>
            <a:endParaRPr b="1" sz="6000">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9900"/>
                </a:solidFill>
              </a:rPr>
              <a:t>Register a Service Worker in sw.js</a:t>
            </a:r>
            <a:endParaRPr>
              <a:solidFill>
                <a:srgbClr val="FF9900"/>
              </a:solidFill>
            </a:endParaRPr>
          </a:p>
        </p:txBody>
      </p:sp>
      <p:sp>
        <p:nvSpPr>
          <p:cNvPr id="186" name="Google Shape;186;p32"/>
          <p:cNvSpPr txBox="1"/>
          <p:nvPr>
            <p:ph idx="1" type="body"/>
          </p:nvPr>
        </p:nvSpPr>
        <p:spPr>
          <a:xfrm>
            <a:off x="311700" y="1152475"/>
            <a:ext cx="8520600" cy="725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To install a service worker, you need to kick start the process by registering it on your page. This tells the browser where your service worker JavaScript file lives. Create a file named </a:t>
            </a:r>
            <a:r>
              <a:rPr b="1" lang="en" sz="1100">
                <a:solidFill>
                  <a:srgbClr val="333333"/>
                </a:solidFill>
                <a:highlight>
                  <a:srgbClr val="FFFFFF"/>
                </a:highlight>
              </a:rPr>
              <a:t>sw.js</a:t>
            </a:r>
            <a:r>
              <a:rPr lang="en" sz="1100">
                <a:solidFill>
                  <a:schemeClr val="dk1"/>
                </a:solidFill>
                <a:highlight>
                  <a:srgbClr val="FFFFFF"/>
                </a:highlight>
                <a:latin typeface="Roboto"/>
                <a:ea typeface="Roboto"/>
                <a:cs typeface="Roboto"/>
                <a:sym typeface="Roboto"/>
              </a:rPr>
              <a:t> on the same level as </a:t>
            </a:r>
            <a:r>
              <a:rPr b="1" lang="en" sz="1100">
                <a:solidFill>
                  <a:srgbClr val="333333"/>
                </a:solidFill>
                <a:highlight>
                  <a:srgbClr val="FFFFFF"/>
                </a:highlight>
              </a:rPr>
              <a:t>index.html</a:t>
            </a:r>
            <a:r>
              <a:rPr lang="en" sz="1100">
                <a:solidFill>
                  <a:schemeClr val="dk1"/>
                </a:solidFill>
                <a:highlight>
                  <a:srgbClr val="FFFFFF"/>
                </a:highlight>
                <a:latin typeface="Roboto"/>
                <a:ea typeface="Roboto"/>
                <a:cs typeface="Roboto"/>
                <a:sym typeface="Roboto"/>
              </a:rPr>
              <a:t> then in </a:t>
            </a:r>
            <a:r>
              <a:rPr b="1" lang="en" sz="1100">
                <a:solidFill>
                  <a:srgbClr val="333333"/>
                </a:solidFill>
                <a:highlight>
                  <a:srgbClr val="FFFFFF"/>
                </a:highlight>
              </a:rPr>
              <a:t>src/js/app.js</a:t>
            </a:r>
            <a:r>
              <a:rPr lang="en" sz="1100">
                <a:solidFill>
                  <a:schemeClr val="dk1"/>
                </a:solidFill>
                <a:highlight>
                  <a:srgbClr val="FFFFFF"/>
                </a:highlight>
                <a:latin typeface="Roboto"/>
                <a:ea typeface="Roboto"/>
                <a:cs typeface="Roboto"/>
                <a:sym typeface="Roboto"/>
              </a:rPr>
              <a:t>:</a:t>
            </a:r>
            <a:endParaRPr b="1" sz="900">
              <a:solidFill>
                <a:srgbClr val="001080"/>
              </a:solidFill>
              <a:highlight>
                <a:srgbClr val="FFFFFF"/>
              </a:highlight>
              <a:latin typeface="Courier New"/>
              <a:ea typeface="Courier New"/>
              <a:cs typeface="Courier New"/>
              <a:sym typeface="Courier New"/>
            </a:endParaRPr>
          </a:p>
          <a:p>
            <a:pPr indent="0" lvl="0" marL="0" rtl="0" algn="l">
              <a:spcBef>
                <a:spcPts val="1200"/>
              </a:spcBef>
              <a:spcAft>
                <a:spcPts val="1600"/>
              </a:spcAft>
              <a:buNone/>
            </a:pPr>
            <a:r>
              <a:t/>
            </a:r>
            <a:endParaRPr/>
          </a:p>
        </p:txBody>
      </p:sp>
      <p:sp>
        <p:nvSpPr>
          <p:cNvPr id="187" name="Google Shape;187;p32"/>
          <p:cNvSpPr txBox="1"/>
          <p:nvPr/>
        </p:nvSpPr>
        <p:spPr>
          <a:xfrm>
            <a:off x="238125" y="1965025"/>
            <a:ext cx="8556600" cy="2992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rPr b="1" lang="en" sz="900">
                <a:solidFill>
                  <a:srgbClr val="001080"/>
                </a:solidFill>
                <a:highlight>
                  <a:srgbClr val="FFFFFF"/>
                </a:highlight>
                <a:latin typeface="Courier New"/>
                <a:ea typeface="Courier New"/>
                <a:cs typeface="Courier New"/>
                <a:sym typeface="Courier New"/>
              </a:rPr>
              <a:t>window</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addEventListener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'load'</a:t>
            </a:r>
            <a:r>
              <a:rPr b="1" lang="en" sz="900">
                <a:solidFill>
                  <a:schemeClr val="dk1"/>
                </a:solidFill>
                <a:highlight>
                  <a:srgbClr val="FFFFFF"/>
                </a:highlight>
                <a:latin typeface="Courier New"/>
                <a:ea typeface="Courier New"/>
                <a:cs typeface="Courier New"/>
                <a:sym typeface="Courier New"/>
              </a:rPr>
              <a:t>, ()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 After the existing code</a:t>
            </a:r>
            <a:endParaRPr b="1" sz="9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if</a:t>
            </a:r>
            <a:r>
              <a:rPr b="1" lang="en" sz="900">
                <a:solidFill>
                  <a:schemeClr val="dk1"/>
                </a:solidFill>
                <a:highlight>
                  <a:srgbClr val="FFFFFF"/>
                </a:highlight>
                <a:latin typeface="Courier New"/>
                <a:ea typeface="Courier New"/>
                <a:cs typeface="Courier New"/>
                <a:sym typeface="Courier New"/>
              </a:rPr>
              <a:t> (</a:t>
            </a:r>
            <a:r>
              <a:rPr b="1" lang="en" sz="900">
                <a:solidFill>
                  <a:srgbClr val="A31515"/>
                </a:solidFill>
                <a:highlight>
                  <a:srgbClr val="FFFFFF"/>
                </a:highlight>
                <a:latin typeface="Courier New"/>
                <a:ea typeface="Courier New"/>
                <a:cs typeface="Courier New"/>
                <a:sym typeface="Courier New"/>
              </a:rPr>
              <a:t>'serviceWorker'</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in</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navigator</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navigator</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serviceWorker</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register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t>
            </a:r>
            <a:r>
              <a:rPr b="1" lang="en" sz="900">
                <a:solidFill>
                  <a:srgbClr val="0000FF"/>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baseUrl</a:t>
            </a:r>
            <a:r>
              <a:rPr b="1" lang="en" sz="900">
                <a:solidFill>
                  <a:srgbClr val="0000FF"/>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sw.js`</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795E26"/>
                </a:solidFill>
                <a:highlight>
                  <a:srgbClr val="FFFFFF"/>
                </a:highlight>
                <a:latin typeface="Courier New"/>
                <a:ea typeface="Courier New"/>
                <a:cs typeface="Courier New"/>
                <a:sym typeface="Courier New"/>
              </a:rPr>
              <a:t>then</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registration</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 Registration was successful</a:t>
            </a:r>
            <a:endParaRPr b="1" sz="9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'ServiceWorker registration successful with scope: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registration</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scope</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795E26"/>
                </a:solidFill>
                <a:highlight>
                  <a:srgbClr val="FFFFFF"/>
                </a:highlight>
                <a:latin typeface="Courier New"/>
                <a:ea typeface="Courier New"/>
                <a:cs typeface="Courier New"/>
                <a:sym typeface="Courier New"/>
              </a:rPr>
              <a:t>catch</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err</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 registration failed :(</a:t>
            </a:r>
            <a:endParaRPr b="1" sz="9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'ServiceWorker registration failed: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err</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900">
              <a:solidFill>
                <a:srgbClr val="001080"/>
              </a:solidFill>
              <a:highlight>
                <a:schemeClr val="lt1"/>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4" name="Google Shape;194;p33"/>
          <p:cNvPicPr preferRelativeResize="0"/>
          <p:nvPr/>
        </p:nvPicPr>
        <p:blipFill>
          <a:blip r:embed="rId3">
            <a:alphaModFix/>
          </a:blip>
          <a:stretch>
            <a:fillRect/>
          </a:stretch>
        </p:blipFill>
        <p:spPr>
          <a:xfrm>
            <a:off x="0" y="1205339"/>
            <a:ext cx="9144000" cy="27328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34"/>
          <p:cNvPicPr preferRelativeResize="0"/>
          <p:nvPr/>
        </p:nvPicPr>
        <p:blipFill>
          <a:blip r:embed="rId3">
            <a:alphaModFix/>
          </a:blip>
          <a:stretch>
            <a:fillRect/>
          </a:stretch>
        </p:blipFill>
        <p:spPr>
          <a:xfrm>
            <a:off x="1770985" y="0"/>
            <a:ext cx="5602030"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8" name="Google Shape;208;p35"/>
          <p:cNvPicPr preferRelativeResize="0"/>
          <p:nvPr/>
        </p:nvPicPr>
        <p:blipFill>
          <a:blip r:embed="rId3">
            <a:alphaModFix/>
          </a:blip>
          <a:stretch>
            <a:fillRect/>
          </a:stretch>
        </p:blipFill>
        <p:spPr>
          <a:xfrm>
            <a:off x="0" y="1802759"/>
            <a:ext cx="9143999" cy="153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5" name="Google Shape;215;p36"/>
          <p:cNvPicPr preferRelativeResize="0"/>
          <p:nvPr/>
        </p:nvPicPr>
        <p:blipFill>
          <a:blip r:embed="rId3">
            <a:alphaModFix/>
          </a:blip>
          <a:stretch>
            <a:fillRect/>
          </a:stretch>
        </p:blipFill>
        <p:spPr>
          <a:xfrm>
            <a:off x="1672167" y="0"/>
            <a:ext cx="5799666"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rPr>
              <a:t>Add this in sw.js</a:t>
            </a:r>
            <a:endParaRPr b="1">
              <a:solidFill>
                <a:srgbClr val="000000"/>
              </a:solidFill>
            </a:endParaRPr>
          </a:p>
          <a:p>
            <a:pPr indent="0" lvl="0" marL="0" rtl="0" algn="l">
              <a:spcBef>
                <a:spcPts val="0"/>
              </a:spcBef>
              <a:spcAft>
                <a:spcPts val="0"/>
              </a:spcAft>
              <a:buNone/>
            </a:pPr>
            <a:r>
              <a:t/>
            </a:r>
            <a:endParaRPr/>
          </a:p>
        </p:txBody>
      </p:sp>
      <p:sp>
        <p:nvSpPr>
          <p:cNvPr id="221" name="Google Shape;221;p37"/>
          <p:cNvSpPr txBox="1"/>
          <p:nvPr>
            <p:ph idx="1" type="body"/>
          </p:nvPr>
        </p:nvSpPr>
        <p:spPr>
          <a:xfrm>
            <a:off x="311700" y="1152475"/>
            <a:ext cx="8520600" cy="927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Let's listen to the main lifecycle events </a:t>
            </a:r>
            <a:r>
              <a:rPr b="1" i="1" lang="en" sz="1100">
                <a:solidFill>
                  <a:srgbClr val="333333"/>
                </a:solidFill>
                <a:highlight>
                  <a:srgbClr val="FFFFFF"/>
                </a:highlight>
              </a:rPr>
              <a:t>install</a:t>
            </a:r>
            <a:r>
              <a:rPr lang="en" sz="1100">
                <a:solidFill>
                  <a:schemeClr val="dk1"/>
                </a:solidFill>
                <a:highlight>
                  <a:srgbClr val="FFFFFF"/>
                </a:highlight>
                <a:latin typeface="Roboto"/>
                <a:ea typeface="Roboto"/>
                <a:cs typeface="Roboto"/>
                <a:sym typeface="Roboto"/>
              </a:rPr>
              <a:t> and </a:t>
            </a:r>
            <a:r>
              <a:rPr b="1" i="1" lang="en" sz="1100">
                <a:solidFill>
                  <a:srgbClr val="333333"/>
                </a:solidFill>
                <a:highlight>
                  <a:srgbClr val="FFFFFF"/>
                </a:highlight>
              </a:rPr>
              <a:t>activate</a:t>
            </a:r>
            <a:endParaRPr b="1" i="1" sz="1100">
              <a:solidFill>
                <a:srgbClr val="333333"/>
              </a:solidFill>
              <a:highlight>
                <a:srgbClr val="FFFFFF"/>
              </a:highlight>
            </a:endParaRPr>
          </a:p>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In </a:t>
            </a:r>
            <a:r>
              <a:rPr b="1" lang="en" sz="1100">
                <a:solidFill>
                  <a:srgbClr val="333333"/>
                </a:solidFill>
                <a:highlight>
                  <a:srgbClr val="FFFFFF"/>
                </a:highlight>
              </a:rPr>
              <a:t>sw.js</a:t>
            </a:r>
            <a:endParaRPr b="1" sz="900">
              <a:solidFill>
                <a:srgbClr val="001080"/>
              </a:solidFill>
              <a:highlight>
                <a:srgbClr val="FFFFFF"/>
              </a:highlight>
              <a:latin typeface="Courier New"/>
              <a:ea typeface="Courier New"/>
              <a:cs typeface="Courier New"/>
              <a:sym typeface="Courier New"/>
            </a:endParaRPr>
          </a:p>
          <a:p>
            <a:pPr indent="0" lvl="0" marL="0" rtl="0" algn="l">
              <a:spcBef>
                <a:spcPts val="1200"/>
              </a:spcBef>
              <a:spcAft>
                <a:spcPts val="1600"/>
              </a:spcAft>
              <a:buNone/>
            </a:pPr>
            <a:r>
              <a:t/>
            </a:r>
            <a:endParaRPr b="1"/>
          </a:p>
        </p:txBody>
      </p:sp>
      <p:sp>
        <p:nvSpPr>
          <p:cNvPr id="222" name="Google Shape;222;p37"/>
          <p:cNvSpPr txBox="1"/>
          <p:nvPr/>
        </p:nvSpPr>
        <p:spPr>
          <a:xfrm>
            <a:off x="311700" y="2079775"/>
            <a:ext cx="8364000" cy="281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t/>
            </a:r>
            <a:endParaRPr b="1" sz="9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addEventListener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'install'</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 Worker] Installing Service Worker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waitUntil</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skipWaiting</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addEventListener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'activate'</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 Worker] Activating Service Worker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return</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clients</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claim</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1600"/>
              </a:spcAft>
              <a:buClr>
                <a:schemeClr val="dk1"/>
              </a:buClr>
              <a:buSzPts val="1100"/>
              <a:buFont typeface="Arial"/>
              <a:buNone/>
            </a:pPr>
            <a:r>
              <a:t/>
            </a:r>
            <a:endParaRPr b="1" sz="900">
              <a:solidFill>
                <a:srgbClr val="001080"/>
              </a:solidFill>
              <a:highlight>
                <a:schemeClr val="lt1"/>
              </a:highlight>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38"/>
          <p:cNvPicPr preferRelativeResize="0"/>
          <p:nvPr/>
        </p:nvPicPr>
        <p:blipFill>
          <a:blip r:embed="rId3">
            <a:alphaModFix/>
          </a:blip>
          <a:stretch>
            <a:fillRect/>
          </a:stretch>
        </p:blipFill>
        <p:spPr>
          <a:xfrm>
            <a:off x="0" y="541039"/>
            <a:ext cx="9143999" cy="40614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39"/>
          <p:cNvPicPr preferRelativeResize="0"/>
          <p:nvPr/>
        </p:nvPicPr>
        <p:blipFill>
          <a:blip r:embed="rId3">
            <a:alphaModFix/>
          </a:blip>
          <a:stretch>
            <a:fillRect/>
          </a:stretch>
        </p:blipFill>
        <p:spPr>
          <a:xfrm>
            <a:off x="1731509" y="0"/>
            <a:ext cx="5680981" cy="5143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Add this in sw.js</a:t>
            </a:r>
            <a:endParaRPr b="1"/>
          </a:p>
        </p:txBody>
      </p:sp>
      <p:sp>
        <p:nvSpPr>
          <p:cNvPr id="242" name="Google Shape;242;p40"/>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t/>
            </a:r>
            <a:endParaRPr b="1" sz="9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t/>
            </a:r>
            <a:endParaRPr b="1" sz="9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rgbClr val="001080"/>
                </a:solidFill>
                <a:highlight>
                  <a:srgbClr val="FFFFFF"/>
                </a:highlight>
                <a:latin typeface="Courier New"/>
                <a:ea typeface="Courier New"/>
                <a:cs typeface="Courier New"/>
                <a:sym typeface="Courier New"/>
              </a:rPr>
              <a:t>self</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addEventListener</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'fetch'</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 </a:t>
            </a:r>
            <a:r>
              <a:rPr b="1" lang="en" sz="900">
                <a:solidFill>
                  <a:srgbClr val="0000FF"/>
                </a:solidFill>
                <a:highlight>
                  <a:srgbClr val="FFFFFF"/>
                </a:highlight>
                <a:latin typeface="Courier New"/>
                <a:ea typeface="Courier New"/>
                <a:cs typeface="Courier New"/>
                <a:sym typeface="Courier New"/>
              </a:rPr>
              <a:t>=&gt;</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267F99"/>
                </a:solidFill>
                <a:highlight>
                  <a:srgbClr val="FFFFFF"/>
                </a:highlight>
                <a:latin typeface="Courier New"/>
                <a:ea typeface="Courier New"/>
                <a:cs typeface="Courier New"/>
                <a:sym typeface="Courier New"/>
              </a:rPr>
              <a:t>console</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log</a:t>
            </a:r>
            <a:r>
              <a:rPr b="1" lang="en" sz="900">
                <a:solidFill>
                  <a:schemeClr val="dk1"/>
                </a:solidFill>
                <a:highlight>
                  <a:srgbClr val="FFFFFF"/>
                </a:highlight>
                <a:latin typeface="Courier New"/>
                <a:ea typeface="Courier New"/>
                <a:cs typeface="Courier New"/>
                <a:sym typeface="Courier New"/>
              </a:rPr>
              <a:t>(</a:t>
            </a:r>
            <a:r>
              <a:rPr b="1" lang="en" sz="900">
                <a:solidFill>
                  <a:srgbClr val="A31515"/>
                </a:solidFill>
                <a:highlight>
                  <a:srgbClr val="FFFFFF"/>
                </a:highlight>
                <a:latin typeface="Courier New"/>
                <a:ea typeface="Courier New"/>
                <a:cs typeface="Courier New"/>
                <a:sym typeface="Courier New"/>
              </a:rPr>
              <a:t>'[Service Worker] Fetching something ....'</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8000"/>
                </a:solidFill>
                <a:highlight>
                  <a:srgbClr val="FFFFFF"/>
                </a:highlight>
                <a:latin typeface="Courier New"/>
                <a:ea typeface="Courier New"/>
                <a:cs typeface="Courier New"/>
                <a:sym typeface="Courier New"/>
              </a:rPr>
              <a:t>// This fixes a weird bug in Chrome when you open the Developer Tools</a:t>
            </a:r>
            <a:endParaRPr b="1" sz="9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if</a:t>
            </a: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request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cache</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'only-if-cached'</a:t>
            </a:r>
            <a:r>
              <a:rPr b="1" lang="en" sz="900">
                <a:solidFill>
                  <a:schemeClr val="dk1"/>
                </a:solidFill>
                <a:highlight>
                  <a:srgbClr val="FFFFFF"/>
                </a:highlight>
                <a:latin typeface="Courier New"/>
                <a:ea typeface="Courier New"/>
                <a:cs typeface="Courier New"/>
                <a:sym typeface="Courier New"/>
              </a:rPr>
              <a:t> &amp;&amp;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request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mode</a:t>
            </a:r>
            <a:r>
              <a:rPr b="1" lang="en" sz="900">
                <a:solidFill>
                  <a:schemeClr val="dk1"/>
                </a:solidFill>
                <a:highlight>
                  <a:srgbClr val="FFFFFF"/>
                </a:highlight>
                <a:latin typeface="Courier New"/>
                <a:ea typeface="Courier New"/>
                <a:cs typeface="Courier New"/>
                <a:sym typeface="Courier New"/>
              </a:rPr>
              <a:t> !== </a:t>
            </a:r>
            <a:r>
              <a:rPr b="1" lang="en" sz="900">
                <a:solidFill>
                  <a:srgbClr val="A31515"/>
                </a:solidFill>
                <a:highlight>
                  <a:srgbClr val="FFFFFF"/>
                </a:highlight>
                <a:latin typeface="Courier New"/>
                <a:ea typeface="Courier New"/>
                <a:cs typeface="Courier New"/>
                <a:sym typeface="Courier New"/>
              </a:rPr>
              <a:t>'same-origin'</a:t>
            </a: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AF00DB"/>
                </a:solidFill>
                <a:highlight>
                  <a:srgbClr val="FFFFFF"/>
                </a:highlight>
                <a:latin typeface="Courier New"/>
                <a:ea typeface="Courier New"/>
                <a:cs typeface="Courier New"/>
                <a:sym typeface="Courier New"/>
              </a:rPr>
              <a:t>return</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 </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respondWith</a:t>
            </a:r>
            <a:r>
              <a:rPr b="1" lang="en" sz="900">
                <a:solidFill>
                  <a:schemeClr val="dk1"/>
                </a:solidFill>
                <a:highlight>
                  <a:srgbClr val="FFFFFF"/>
                </a:highlight>
                <a:latin typeface="Courier New"/>
                <a:ea typeface="Courier New"/>
                <a:cs typeface="Courier New"/>
                <a:sym typeface="Courier New"/>
              </a:rPr>
              <a:t>(</a:t>
            </a:r>
            <a:r>
              <a:rPr b="1" lang="en" sz="900">
                <a:solidFill>
                  <a:srgbClr val="795E26"/>
                </a:solidFill>
                <a:highlight>
                  <a:srgbClr val="FFFFFF"/>
                </a:highlight>
                <a:latin typeface="Courier New"/>
                <a:ea typeface="Courier New"/>
                <a:cs typeface="Courier New"/>
                <a:sym typeface="Courier New"/>
              </a:rPr>
              <a:t>fetch</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event</a:t>
            </a:r>
            <a:r>
              <a:rPr b="1" lang="en" sz="900">
                <a:solidFill>
                  <a:schemeClr val="dk1"/>
                </a:solidFill>
                <a:highlight>
                  <a:srgbClr val="FFFFFF"/>
                </a:highlight>
                <a:latin typeface="Courier New"/>
                <a:ea typeface="Courier New"/>
                <a:cs typeface="Courier New"/>
                <a:sym typeface="Courier New"/>
              </a:rPr>
              <a:t>.</a:t>
            </a:r>
            <a:r>
              <a:rPr b="1" lang="en" sz="900">
                <a:solidFill>
                  <a:srgbClr val="001080"/>
                </a:solidFill>
                <a:highlight>
                  <a:srgbClr val="FFFFFF"/>
                </a:highlight>
                <a:latin typeface="Courier New"/>
                <a:ea typeface="Courier New"/>
                <a:cs typeface="Courier New"/>
                <a:sym typeface="Courier New"/>
              </a:rPr>
              <a:t>request</a:t>
            </a: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900">
                <a:solidFill>
                  <a:schemeClr val="dk1"/>
                </a:solidFill>
                <a:highlight>
                  <a:srgbClr val="FFFFFF"/>
                </a:highlight>
                <a:latin typeface="Courier New"/>
                <a:ea typeface="Courier New"/>
                <a:cs typeface="Courier New"/>
                <a:sym typeface="Courier New"/>
              </a:rPr>
              <a:t>});</a:t>
            </a:r>
            <a:endParaRPr b="1" sz="900">
              <a:solidFill>
                <a:schemeClr val="dk1"/>
              </a:solidFill>
              <a:highlight>
                <a:srgbClr val="FFFFFF"/>
              </a:highlight>
              <a:latin typeface="Courier New"/>
              <a:ea typeface="Courier New"/>
              <a:cs typeface="Courier New"/>
              <a:sym typeface="Courier New"/>
            </a:endParaRPr>
          </a:p>
          <a:p>
            <a:pPr indent="0" lvl="0" marL="914400" rtl="0" algn="l">
              <a:spcBef>
                <a:spcPts val="0"/>
              </a:spcBef>
              <a:spcAft>
                <a:spcPts val="1600"/>
              </a:spcAft>
              <a:buNone/>
            </a:pPr>
            <a:r>
              <a:t/>
            </a:r>
            <a:endParaRPr b="1" sz="900">
              <a:solidFill>
                <a:srgbClr val="001080"/>
              </a:solidFill>
              <a:highlight>
                <a:srgbClr val="FFFFFF"/>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9" name="Google Shape;249;p41"/>
          <p:cNvPicPr preferRelativeResize="0"/>
          <p:nvPr/>
        </p:nvPicPr>
        <p:blipFill>
          <a:blip r:embed="rId3">
            <a:alphaModFix/>
          </a:blip>
          <a:stretch>
            <a:fillRect/>
          </a:stretch>
        </p:blipFill>
        <p:spPr>
          <a:xfrm>
            <a:off x="2085680" y="0"/>
            <a:ext cx="4972641" cy="5143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768025" y="0"/>
            <a:ext cx="7607948" cy="5143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6" name="Google Shape;256;p42"/>
          <p:cNvPicPr preferRelativeResize="0"/>
          <p:nvPr/>
        </p:nvPicPr>
        <p:blipFill>
          <a:blip r:embed="rId3">
            <a:alphaModFix/>
          </a:blip>
          <a:stretch>
            <a:fillRect/>
          </a:stretch>
        </p:blipFill>
        <p:spPr>
          <a:xfrm>
            <a:off x="0" y="1475166"/>
            <a:ext cx="9143999" cy="21931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u="sng">
                <a:solidFill>
                  <a:srgbClr val="FF0000"/>
                </a:solidFill>
              </a:rPr>
              <a:t>Optional:</a:t>
            </a:r>
            <a:endParaRPr b="1" i="1" u="sng">
              <a:solidFill>
                <a:srgbClr val="FF0000"/>
              </a:solidFill>
            </a:endParaRPr>
          </a:p>
        </p:txBody>
      </p:sp>
      <p:sp>
        <p:nvSpPr>
          <p:cNvPr id="262" name="Google Shape;262;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3" name="Google Shape;263;p43"/>
          <p:cNvPicPr preferRelativeResize="0"/>
          <p:nvPr/>
        </p:nvPicPr>
        <p:blipFill>
          <a:blip r:embed="rId3">
            <a:alphaModFix/>
          </a:blip>
          <a:stretch>
            <a:fillRect/>
          </a:stretch>
        </p:blipFill>
        <p:spPr>
          <a:xfrm>
            <a:off x="1930053" y="0"/>
            <a:ext cx="5283894" cy="51435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0" name="Google Shape;270;p44"/>
          <p:cNvPicPr preferRelativeResize="0"/>
          <p:nvPr/>
        </p:nvPicPr>
        <p:blipFill>
          <a:blip r:embed="rId3">
            <a:alphaModFix/>
          </a:blip>
          <a:stretch>
            <a:fillRect/>
          </a:stretch>
        </p:blipFill>
        <p:spPr>
          <a:xfrm>
            <a:off x="0" y="1082102"/>
            <a:ext cx="9144000" cy="2979295"/>
          </a:xfrm>
          <a:prstGeom prst="rect">
            <a:avLst/>
          </a:prstGeom>
          <a:noFill/>
          <a:ln>
            <a:noFill/>
          </a:ln>
        </p:spPr>
      </p:pic>
      <p:sp>
        <p:nvSpPr>
          <p:cNvPr id="271" name="Google Shape;271;p44"/>
          <p:cNvSpPr txBox="1"/>
          <p:nvPr/>
        </p:nvSpPr>
        <p:spPr>
          <a:xfrm>
            <a:off x="1261900" y="2538550"/>
            <a:ext cx="6552900" cy="102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8" name="Google Shape;278;p45"/>
          <p:cNvPicPr preferRelativeResize="0"/>
          <p:nvPr/>
        </p:nvPicPr>
        <p:blipFill>
          <a:blip r:embed="rId3">
            <a:alphaModFix/>
          </a:blip>
          <a:stretch>
            <a:fillRect/>
          </a:stretch>
        </p:blipFill>
        <p:spPr>
          <a:xfrm>
            <a:off x="813985" y="0"/>
            <a:ext cx="7516032"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 name="Google Shape;285;p46"/>
          <p:cNvPicPr preferRelativeResize="0"/>
          <p:nvPr/>
        </p:nvPicPr>
        <p:blipFill>
          <a:blip r:embed="rId3">
            <a:alphaModFix/>
          </a:blip>
          <a:stretch>
            <a:fillRect/>
          </a:stretch>
        </p:blipFill>
        <p:spPr>
          <a:xfrm>
            <a:off x="0" y="161959"/>
            <a:ext cx="9144000" cy="481958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7"/>
          <p:cNvSpPr txBox="1"/>
          <p:nvPr>
            <p:ph idx="1" type="body"/>
          </p:nvPr>
        </p:nvSpPr>
        <p:spPr>
          <a:xfrm>
            <a:off x="311700" y="959225"/>
            <a:ext cx="8520600" cy="4082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CACHE_STATIC_NAME</a:t>
            </a:r>
            <a:r>
              <a:rPr b="1" lang="en" sz="600">
                <a:solidFill>
                  <a:schemeClr val="dk1"/>
                </a:solidFill>
                <a:highlight>
                  <a:srgbClr val="FFFFFF"/>
                </a:highlight>
                <a:latin typeface="Courier New"/>
                <a:ea typeface="Courier New"/>
                <a:cs typeface="Courier New"/>
                <a:sym typeface="Courier New"/>
              </a:rPr>
              <a:t> = </a:t>
            </a:r>
            <a:r>
              <a:rPr b="1" lang="en" sz="600">
                <a:solidFill>
                  <a:srgbClr val="A31515"/>
                </a:solidFill>
                <a:highlight>
                  <a:srgbClr val="FFFFFF"/>
                </a:highlight>
                <a:latin typeface="Courier New"/>
                <a:ea typeface="Courier New"/>
                <a:cs typeface="Courier New"/>
                <a:sym typeface="Courier New"/>
              </a:rPr>
              <a:t>'static'</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URLS_TO_PRECACHE</a:t>
            </a:r>
            <a:r>
              <a:rPr b="1" lang="en" sz="600">
                <a:solidFill>
                  <a:schemeClr val="dk1"/>
                </a:solidFill>
                <a:highlight>
                  <a:srgbClr val="FFFFFF"/>
                </a:highlight>
                <a:latin typeface="Courier New"/>
                <a:ea typeface="Courier New"/>
                <a:cs typeface="Courier New"/>
                <a:sym typeface="Courier New"/>
              </a:rPr>
              <a:t> =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'index.html'</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'src/js/app.js'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'src/js/feed.js'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'src/lib/material.min.js'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'src/lib/material.indigo-deep_orange.min.css'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'src/css/app.css'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'src/css/feed.css'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'src/images/main-image.jpg'</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'https://fonts.googleapis.com/css?family=Roboto:400,700'</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'https://fonts.googleapis.com/icon?family=Material+Icons'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8000"/>
                </a:solidFill>
                <a:highlight>
                  <a:srgbClr val="FFFFFF"/>
                </a:highlight>
                <a:latin typeface="Courier New"/>
                <a:ea typeface="Courier New"/>
                <a:cs typeface="Courier New"/>
                <a:sym typeface="Courier New"/>
              </a:rPr>
              <a:t>// 'https://code.getmdl.io/1.3.0/material.indigo-deep_orange.min.css"'</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rgbClr val="001080"/>
                </a:solidFill>
                <a:highlight>
                  <a:srgbClr val="FFFFFF"/>
                </a:highlight>
                <a:latin typeface="Courier New"/>
                <a:ea typeface="Courier New"/>
                <a:cs typeface="Courier New"/>
                <a:sym typeface="Courier New"/>
              </a:rPr>
              <a:t>self</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addEventListener</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'install'</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 Worker] Installing Service Worker ...'</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waitUntil</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caches</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open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CACHE_STATIC_NAME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cache</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 Worker] Precaching App Shell'</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addAll</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URLS_TO_PRECACHE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'[ServiceWorker] Skip waiting on install'</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self</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skipWaiting</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600">
              <a:solidFill>
                <a:schemeClr val="dk1"/>
              </a:solidFill>
              <a:highlight>
                <a:srgbClr val="FFFFFF"/>
              </a:highlight>
              <a:latin typeface="Courier New"/>
              <a:ea typeface="Courier New"/>
              <a:cs typeface="Courier New"/>
              <a:sym typeface="Courier New"/>
            </a:endParaRPr>
          </a:p>
          <a:p>
            <a:pPr indent="0" lvl="0" marL="914400" rtl="0" algn="l">
              <a:spcBef>
                <a:spcPts val="0"/>
              </a:spcBef>
              <a:spcAft>
                <a:spcPts val="1600"/>
              </a:spcAft>
              <a:buNone/>
            </a:pPr>
            <a:r>
              <a:t/>
            </a:r>
            <a:endParaRPr b="1" sz="600"/>
          </a:p>
        </p:txBody>
      </p:sp>
      <p:sp>
        <p:nvSpPr>
          <p:cNvPr id="291" name="Google Shape;291;p47"/>
          <p:cNvSpPr txBox="1"/>
          <p:nvPr>
            <p:ph type="title"/>
          </p:nvPr>
        </p:nvSpPr>
        <p:spPr>
          <a:xfrm>
            <a:off x="267450" y="231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Add this in sw.js</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8" name="Google Shape;298;p48"/>
          <p:cNvPicPr preferRelativeResize="0"/>
          <p:nvPr/>
        </p:nvPicPr>
        <p:blipFill>
          <a:blip r:embed="rId3">
            <a:alphaModFix/>
          </a:blip>
          <a:stretch>
            <a:fillRect/>
          </a:stretch>
        </p:blipFill>
        <p:spPr>
          <a:xfrm>
            <a:off x="0" y="522838"/>
            <a:ext cx="9143999" cy="40978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49"/>
          <p:cNvPicPr preferRelativeResize="0"/>
          <p:nvPr/>
        </p:nvPicPr>
        <p:blipFill>
          <a:blip r:embed="rId3">
            <a:alphaModFix/>
          </a:blip>
          <a:stretch>
            <a:fillRect/>
          </a:stretch>
        </p:blipFill>
        <p:spPr>
          <a:xfrm>
            <a:off x="0" y="382032"/>
            <a:ext cx="9144000" cy="437943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50"/>
          <p:cNvPicPr preferRelativeResize="0"/>
          <p:nvPr/>
        </p:nvPicPr>
        <p:blipFill>
          <a:blip r:embed="rId3">
            <a:alphaModFix/>
          </a:blip>
          <a:stretch>
            <a:fillRect/>
          </a:stretch>
        </p:blipFill>
        <p:spPr>
          <a:xfrm>
            <a:off x="1411445" y="0"/>
            <a:ext cx="6321112"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000000"/>
                </a:solidFill>
              </a:rPr>
              <a:t>Add this in sw.js</a:t>
            </a:r>
            <a:endParaRPr b="1" sz="3000">
              <a:solidFill>
                <a:srgbClr val="000000"/>
              </a:solidFill>
            </a:endParaRPr>
          </a:p>
          <a:p>
            <a:pPr indent="0" lvl="0" marL="0" rtl="0" algn="l">
              <a:spcBef>
                <a:spcPts val="0"/>
              </a:spcBef>
              <a:spcAft>
                <a:spcPts val="0"/>
              </a:spcAft>
              <a:buNone/>
            </a:pPr>
            <a:r>
              <a:t/>
            </a:r>
            <a:endParaRPr/>
          </a:p>
        </p:txBody>
      </p:sp>
      <p:sp>
        <p:nvSpPr>
          <p:cNvPr id="318" name="Google Shape;318;p51"/>
          <p:cNvSpPr txBox="1"/>
          <p:nvPr>
            <p:ph idx="1" type="body"/>
          </p:nvPr>
        </p:nvSpPr>
        <p:spPr>
          <a:xfrm>
            <a:off x="311700" y="1152475"/>
            <a:ext cx="8520600" cy="625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reason is that the cache is primed and ready to go, but we are not reading assets from it. In order to do that we need to add the code in the next listing to our Service Worker in order to start listening to the </a:t>
            </a:r>
            <a:r>
              <a:rPr b="1" i="1" lang="en" sz="1050">
                <a:solidFill>
                  <a:schemeClr val="dk1"/>
                </a:solidFill>
                <a:latin typeface="Roboto"/>
                <a:ea typeface="Roboto"/>
                <a:cs typeface="Roboto"/>
                <a:sym typeface="Roboto"/>
              </a:rPr>
              <a:t>fetch</a:t>
            </a:r>
            <a:r>
              <a:rPr lang="en" sz="1050">
                <a:solidFill>
                  <a:schemeClr val="dk1"/>
                </a:solidFill>
                <a:latin typeface="Roboto"/>
                <a:ea typeface="Roboto"/>
                <a:cs typeface="Roboto"/>
                <a:sym typeface="Roboto"/>
              </a:rPr>
              <a:t> event.</a:t>
            </a:r>
            <a:endParaRPr b="1" sz="9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7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7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1600"/>
              </a:spcAft>
              <a:buNone/>
            </a:pPr>
            <a:r>
              <a:t/>
            </a:r>
            <a:endParaRPr b="1"/>
          </a:p>
        </p:txBody>
      </p:sp>
      <p:sp>
        <p:nvSpPr>
          <p:cNvPr id="319" name="Google Shape;319;p51"/>
          <p:cNvSpPr txBox="1"/>
          <p:nvPr/>
        </p:nvSpPr>
        <p:spPr>
          <a:xfrm>
            <a:off x="294750" y="1777975"/>
            <a:ext cx="8554500" cy="2623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b="1" lang="en" sz="800">
                <a:solidFill>
                  <a:srgbClr val="001080"/>
                </a:solidFill>
                <a:highlight>
                  <a:srgbClr val="FFFFFF"/>
                </a:highlight>
                <a:latin typeface="Courier New"/>
                <a:ea typeface="Courier New"/>
                <a:cs typeface="Courier New"/>
                <a:sym typeface="Courier New"/>
              </a:rPr>
              <a:t>self</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addEventListener</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'fetch'</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'[Service Worker] Fetching something ....'</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respondWith</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match</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request</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795E26"/>
                </a:solidFill>
                <a:highlight>
                  <a:srgbClr val="FFFFFF"/>
                </a:highlight>
                <a:latin typeface="Courier New"/>
                <a:ea typeface="Courier New"/>
                <a:cs typeface="Courier New"/>
                <a:sym typeface="Courier New"/>
              </a:rPr>
              <a:t>then</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response</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if</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response</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response</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response</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795E26"/>
                </a:solidFill>
                <a:highlight>
                  <a:srgbClr val="FFFFFF"/>
                </a:highlight>
                <a:latin typeface="Courier New"/>
                <a:ea typeface="Courier New"/>
                <a:cs typeface="Courier New"/>
                <a:sym typeface="Courier New"/>
              </a:rPr>
              <a:t>fetch</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request</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700">
              <a:solidFill>
                <a:srgbClr val="001080"/>
              </a:solidFill>
              <a:highlight>
                <a:schemeClr val="lt1"/>
              </a:highlight>
              <a:latin typeface="Courier New"/>
              <a:ea typeface="Courier New"/>
              <a:cs typeface="Courier New"/>
              <a:sym typeface="Courier New"/>
            </a:endParaRPr>
          </a:p>
        </p:txBody>
      </p:sp>
      <p:sp>
        <p:nvSpPr>
          <p:cNvPr id="320" name="Google Shape;320;p51"/>
          <p:cNvSpPr txBox="1"/>
          <p:nvPr/>
        </p:nvSpPr>
        <p:spPr>
          <a:xfrm>
            <a:off x="311700" y="4457400"/>
            <a:ext cx="8641800" cy="53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050">
                <a:solidFill>
                  <a:schemeClr val="dk1"/>
                </a:solidFill>
                <a:latin typeface="Roboto"/>
                <a:ea typeface="Roboto"/>
                <a:cs typeface="Roboto"/>
                <a:sym typeface="Roboto"/>
              </a:rPr>
              <a:t>We are checking if the incoming URL matches anything that might exist in our current cache using the </a:t>
            </a:r>
            <a:r>
              <a:rPr b="1" i="1" lang="en" sz="1050">
                <a:solidFill>
                  <a:srgbClr val="333333"/>
                </a:solidFill>
              </a:rPr>
              <a:t>caches.match()</a:t>
            </a:r>
            <a:r>
              <a:rPr b="1" i="1" lang="en" sz="1050">
                <a:solidFill>
                  <a:schemeClr val="dk1"/>
                </a:solidFill>
                <a:latin typeface="Roboto"/>
                <a:ea typeface="Roboto"/>
                <a:cs typeface="Roboto"/>
                <a:sym typeface="Roboto"/>
              </a:rPr>
              <a:t> </a:t>
            </a:r>
            <a:r>
              <a:rPr lang="en" sz="1050">
                <a:solidFill>
                  <a:schemeClr val="dk1"/>
                </a:solidFill>
                <a:latin typeface="Roboto"/>
                <a:ea typeface="Roboto"/>
                <a:cs typeface="Roboto"/>
                <a:sym typeface="Roboto"/>
              </a:rPr>
              <a:t>function. If it does, return that cached resource, but if the resource doesn't exist in the cache, continue as normal and fetch the requested resource.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 name="Google Shape;75;p16"/>
          <p:cNvPicPr preferRelativeResize="0"/>
          <p:nvPr/>
        </p:nvPicPr>
        <p:blipFill>
          <a:blip r:embed="rId3">
            <a:alphaModFix/>
          </a:blip>
          <a:stretch>
            <a:fillRect/>
          </a:stretch>
        </p:blipFill>
        <p:spPr>
          <a:xfrm>
            <a:off x="889336" y="0"/>
            <a:ext cx="7365330" cy="5143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7" name="Google Shape;327;p52"/>
          <p:cNvPicPr preferRelativeResize="0"/>
          <p:nvPr/>
        </p:nvPicPr>
        <p:blipFill>
          <a:blip r:embed="rId3">
            <a:alphaModFix/>
          </a:blip>
          <a:stretch>
            <a:fillRect/>
          </a:stretch>
        </p:blipFill>
        <p:spPr>
          <a:xfrm>
            <a:off x="1127766" y="0"/>
            <a:ext cx="6888468"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4" name="Google Shape;334;p53"/>
          <p:cNvPicPr preferRelativeResize="0"/>
          <p:nvPr/>
        </p:nvPicPr>
        <p:blipFill>
          <a:blip r:embed="rId3">
            <a:alphaModFix/>
          </a:blip>
          <a:stretch>
            <a:fillRect/>
          </a:stretch>
        </p:blipFill>
        <p:spPr>
          <a:xfrm>
            <a:off x="1137574" y="0"/>
            <a:ext cx="6868852"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1" name="Google Shape;341;p54"/>
          <p:cNvPicPr preferRelativeResize="0"/>
          <p:nvPr/>
        </p:nvPicPr>
        <p:blipFill>
          <a:blip r:embed="rId3">
            <a:alphaModFix/>
          </a:blip>
          <a:stretch>
            <a:fillRect/>
          </a:stretch>
        </p:blipFill>
        <p:spPr>
          <a:xfrm>
            <a:off x="0" y="1276535"/>
            <a:ext cx="9144002" cy="259043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5"/>
          <p:cNvSpPr txBox="1"/>
          <p:nvPr>
            <p:ph idx="1" type="body"/>
          </p:nvPr>
        </p:nvSpPr>
        <p:spPr>
          <a:xfrm>
            <a:off x="311700" y="332100"/>
            <a:ext cx="8520600" cy="42768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Clr>
                <a:schemeClr val="dk1"/>
              </a:buClr>
              <a:buSzPts val="1100"/>
              <a:buFont typeface="Arial"/>
              <a:buNone/>
            </a:pPr>
            <a:r>
              <a:rPr b="1" lang="en" sz="600">
                <a:solidFill>
                  <a:srgbClr val="008000"/>
                </a:solidFill>
                <a:highlight>
                  <a:srgbClr val="FFFFFF"/>
                </a:highlight>
                <a:latin typeface="Courier New"/>
                <a:ea typeface="Courier New"/>
                <a:cs typeface="Courier New"/>
                <a:sym typeface="Courier New"/>
              </a:rPr>
              <a:t>// Add a new cache for dynamic content</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00000"/>
              </a:lnSpc>
              <a:spcBef>
                <a:spcPts val="0"/>
              </a:spcBef>
              <a:spcAft>
                <a:spcPts val="0"/>
              </a:spcAft>
              <a:buClr>
                <a:schemeClr val="dk1"/>
              </a:buClr>
              <a:buSzPts val="1100"/>
              <a:buFont typeface="Arial"/>
              <a:buNone/>
            </a:pP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CACHE_DYNAMIC_NAME</a:t>
            </a:r>
            <a:r>
              <a:rPr b="1" lang="en" sz="600">
                <a:solidFill>
                  <a:schemeClr val="dk1"/>
                </a:solidFill>
                <a:highlight>
                  <a:srgbClr val="FFFFFF"/>
                </a:highlight>
                <a:latin typeface="Courier New"/>
                <a:ea typeface="Courier New"/>
                <a:cs typeface="Courier New"/>
                <a:sym typeface="Courier New"/>
              </a:rPr>
              <a:t> = </a:t>
            </a:r>
            <a:r>
              <a:rPr b="1" lang="en" sz="600">
                <a:solidFill>
                  <a:srgbClr val="A31515"/>
                </a:solidFill>
                <a:highlight>
                  <a:srgbClr val="FFFFFF"/>
                </a:highlight>
                <a:latin typeface="Courier New"/>
                <a:ea typeface="Courier New"/>
                <a:cs typeface="Courier New"/>
                <a:sym typeface="Courier New"/>
              </a:rPr>
              <a:t>'dynamic'</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00000"/>
              </a:lnSpc>
              <a:spcBef>
                <a:spcPts val="0"/>
              </a:spcBef>
              <a:spcAft>
                <a:spcPts val="0"/>
              </a:spcAft>
              <a:buClr>
                <a:schemeClr val="dk1"/>
              </a:buClr>
              <a:buSzPts val="1100"/>
              <a:buFont typeface="Arial"/>
              <a:buNone/>
            </a:pPr>
            <a:r>
              <a:rPr b="1" lang="en" sz="600">
                <a:solidFill>
                  <a:srgbClr val="001080"/>
                </a:solidFill>
                <a:highlight>
                  <a:srgbClr val="FFFFFF"/>
                </a:highlight>
                <a:latin typeface="Courier New"/>
                <a:ea typeface="Courier New"/>
                <a:cs typeface="Courier New"/>
                <a:sym typeface="Courier New"/>
              </a:rPr>
              <a:t>self</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addEventListener</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'fetch'</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 Worker] Fetching something ....'</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respondWith</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caches</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match</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request</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if</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8000"/>
                </a:solidFill>
                <a:highlight>
                  <a:srgbClr val="FFFFFF"/>
                </a:highlight>
                <a:latin typeface="Courier New"/>
                <a:ea typeface="Courier New"/>
                <a:cs typeface="Courier New"/>
                <a:sym typeface="Courier New"/>
              </a:rPr>
              <a:t>// Clone the request - a request is a stream and can be only consumed once</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requestToCache</a:t>
            </a:r>
            <a:r>
              <a:rPr b="1" lang="en" sz="600">
                <a:solidFill>
                  <a:schemeClr val="dk1"/>
                </a:solidFill>
                <a:highlight>
                  <a:srgbClr val="FFFFFF"/>
                </a:highlight>
                <a:latin typeface="Courier New"/>
                <a:ea typeface="Courier New"/>
                <a:cs typeface="Courier New"/>
                <a:sym typeface="Courier New"/>
              </a:rPr>
              <a:t> = </a:t>
            </a:r>
            <a:r>
              <a:rPr b="1" lang="en" sz="600">
                <a:solidFill>
                  <a:srgbClr val="001080"/>
                </a:solidFill>
                <a:highlight>
                  <a:srgbClr val="FFFFFF"/>
                </a:highlight>
                <a:latin typeface="Courier New"/>
                <a:ea typeface="Courier New"/>
                <a:cs typeface="Courier New"/>
                <a:sym typeface="Courier New"/>
              </a:rPr>
              <a:t>event</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request</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clone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8000"/>
                </a:solidFill>
                <a:highlight>
                  <a:srgbClr val="FFFFFF"/>
                </a:highlight>
                <a:latin typeface="Courier New"/>
                <a:ea typeface="Courier New"/>
                <a:cs typeface="Courier New"/>
                <a:sym typeface="Courier New"/>
              </a:rPr>
              <a:t>// Try to make the original HTTP request as intended</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fetch</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requestToCache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8000"/>
                </a:solidFill>
                <a:highlight>
                  <a:srgbClr val="FFFFFF"/>
                </a:highlight>
                <a:latin typeface="Courier New"/>
                <a:ea typeface="Courier New"/>
                <a:cs typeface="Courier New"/>
                <a:sym typeface="Courier New"/>
              </a:rPr>
              <a:t>// If request fails or server responds with an error code, return that error immediately</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if</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 ||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status</a:t>
            </a:r>
            <a:r>
              <a:rPr b="1" lang="en" sz="600">
                <a:solidFill>
                  <a:schemeClr val="dk1"/>
                </a:solidFill>
                <a:highlight>
                  <a:srgbClr val="FFFFFF"/>
                </a:highlight>
                <a:latin typeface="Courier New"/>
                <a:ea typeface="Courier New"/>
                <a:cs typeface="Courier New"/>
                <a:sym typeface="Courier New"/>
              </a:rPr>
              <a:t> !== </a:t>
            </a:r>
            <a:r>
              <a:rPr b="1" lang="en" sz="600">
                <a:solidFill>
                  <a:srgbClr val="09885A"/>
                </a:solidFill>
                <a:highlight>
                  <a:srgbClr val="FFFFFF"/>
                </a:highlight>
                <a:latin typeface="Courier New"/>
                <a:ea typeface="Courier New"/>
                <a:cs typeface="Courier New"/>
                <a:sym typeface="Courier New"/>
              </a:rPr>
              <a:t>200</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8000"/>
                </a:solidFill>
                <a:highlight>
                  <a:srgbClr val="FFFFFF"/>
                </a:highlight>
                <a:latin typeface="Courier New"/>
                <a:ea typeface="Courier New"/>
                <a:cs typeface="Courier New"/>
                <a:sym typeface="Courier New"/>
              </a:rPr>
              <a:t>// Again clone the response because you need to add it into the cache and because it's used</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8000"/>
                </a:solidFill>
                <a:highlight>
                  <a:srgbClr val="FFFFFF"/>
                </a:highlight>
                <a:latin typeface="Courier New"/>
                <a:ea typeface="Courier New"/>
                <a:cs typeface="Courier New"/>
                <a:sym typeface="Courier New"/>
              </a:rPr>
              <a:t>// for the final return response</a:t>
            </a:r>
            <a:endParaRPr b="1" sz="600">
              <a:solidFill>
                <a:srgbClr val="00800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const</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responseToCache</a:t>
            </a:r>
            <a:r>
              <a:rPr b="1" lang="en" sz="600">
                <a:solidFill>
                  <a:schemeClr val="dk1"/>
                </a:solidFill>
                <a:highlight>
                  <a:srgbClr val="FFFFFF"/>
                </a:highlight>
                <a:latin typeface="Courier New"/>
                <a:ea typeface="Courier New"/>
                <a:cs typeface="Courier New"/>
                <a:sym typeface="Courier New"/>
              </a:rPr>
              <a:t> =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clone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caches</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open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CACHE_DYNAMIC_NAME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then</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cache</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cache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put</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requestToCache</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responseToCache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F00DB"/>
                </a:solidFill>
                <a:highlight>
                  <a:srgbClr val="FFFFFF"/>
                </a:highlight>
                <a:latin typeface="Courier New"/>
                <a:ea typeface="Courier New"/>
                <a:cs typeface="Courier New"/>
                <a:sym typeface="Courier New"/>
              </a:rPr>
              <a:t>return</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response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795E26"/>
                </a:solidFill>
                <a:highlight>
                  <a:srgbClr val="FFFFFF"/>
                </a:highlight>
                <a:latin typeface="Courier New"/>
                <a:ea typeface="Courier New"/>
                <a:cs typeface="Courier New"/>
                <a:sym typeface="Courier New"/>
              </a:rPr>
              <a:t>catch</a:t>
            </a:r>
            <a:r>
              <a:rPr b="1" lang="en" sz="600">
                <a:solidFill>
                  <a:schemeClr val="dk1"/>
                </a:solidFill>
                <a:highlight>
                  <a:srgbClr val="FFFFFF"/>
                </a:highlight>
                <a:latin typeface="Courier New"/>
                <a:ea typeface="Courier New"/>
                <a:cs typeface="Courier New"/>
                <a:sym typeface="Courier New"/>
              </a:rPr>
              <a:t>(</a:t>
            </a:r>
            <a:r>
              <a:rPr b="1" lang="en" sz="600">
                <a:solidFill>
                  <a:srgbClr val="001080"/>
                </a:solidFill>
                <a:highlight>
                  <a:srgbClr val="FFFFFF"/>
                </a:highlight>
                <a:latin typeface="Courier New"/>
                <a:ea typeface="Courier New"/>
                <a:cs typeface="Courier New"/>
                <a:sym typeface="Courier New"/>
              </a:rPr>
              <a:t>error</a:t>
            </a:r>
            <a:r>
              <a:rPr b="1" lang="en" sz="600">
                <a:solidFill>
                  <a:schemeClr val="dk1"/>
                </a:solidFill>
                <a:highlight>
                  <a:srgbClr val="FFFFFF"/>
                </a:highlight>
                <a:latin typeface="Courier New"/>
                <a:ea typeface="Courier New"/>
                <a:cs typeface="Courier New"/>
                <a:sym typeface="Courier New"/>
              </a:rPr>
              <a:t> </a:t>
            </a:r>
            <a:r>
              <a:rPr b="1" lang="en" sz="600">
                <a:solidFill>
                  <a:srgbClr val="0000FF"/>
                </a:solidFill>
                <a:highlight>
                  <a:srgbClr val="FFFFFF"/>
                </a:highlight>
                <a:latin typeface="Courier New"/>
                <a:ea typeface="Courier New"/>
                <a:cs typeface="Courier New"/>
                <a:sym typeface="Courier New"/>
              </a:rPr>
              <a:t>=&gt;</a:t>
            </a:r>
            <a:r>
              <a:rPr b="1" lang="en" sz="600">
                <a:solidFill>
                  <a:schemeClr val="dk1"/>
                </a:solidFill>
                <a:highlight>
                  <a:srgbClr val="FFFFFF"/>
                </a:highlight>
                <a:latin typeface="Courier New"/>
                <a:ea typeface="Courier New"/>
                <a:cs typeface="Courier New"/>
                <a:sym typeface="Courier New"/>
              </a:rPr>
              <a:t> </a:t>
            </a:r>
            <a:r>
              <a:rPr b="1" lang="en" sz="600">
                <a:solidFill>
                  <a:srgbClr val="267F99"/>
                </a:solidFill>
                <a:highlight>
                  <a:srgbClr val="FFFFFF"/>
                </a:highlight>
                <a:latin typeface="Courier New"/>
                <a:ea typeface="Courier New"/>
                <a:cs typeface="Courier New"/>
                <a:sym typeface="Courier New"/>
              </a:rPr>
              <a:t>console</a:t>
            </a:r>
            <a:r>
              <a:rPr b="1" lang="en" sz="600">
                <a:solidFill>
                  <a:schemeClr val="dk1"/>
                </a:solidFill>
                <a:highlight>
                  <a:srgbClr val="FFFFFF"/>
                </a:highlight>
                <a:latin typeface="Courier New"/>
                <a:ea typeface="Courier New"/>
                <a:cs typeface="Courier New"/>
                <a:sym typeface="Courier New"/>
              </a:rPr>
              <a:t>.</a:t>
            </a:r>
            <a:r>
              <a:rPr b="1" lang="en" sz="600">
                <a:solidFill>
                  <a:srgbClr val="795E26"/>
                </a:solidFill>
                <a:highlight>
                  <a:srgbClr val="FFFFFF"/>
                </a:highlight>
                <a:latin typeface="Courier New"/>
                <a:ea typeface="Courier New"/>
                <a:cs typeface="Courier New"/>
                <a:sym typeface="Courier New"/>
              </a:rPr>
              <a:t>log</a:t>
            </a:r>
            <a:r>
              <a:rPr b="1" lang="en" sz="600">
                <a:solidFill>
                  <a:schemeClr val="dk1"/>
                </a:solidFill>
                <a:highlight>
                  <a:srgbClr val="FFFFFF"/>
                </a:highlight>
                <a:latin typeface="Courier New"/>
                <a:ea typeface="Courier New"/>
                <a:cs typeface="Courier New"/>
                <a:sym typeface="Courier New"/>
              </a:rPr>
              <a:t>(</a:t>
            </a:r>
            <a:r>
              <a:rPr b="1" lang="en" sz="600">
                <a:solidFill>
                  <a:srgbClr val="A31515"/>
                </a:solidFill>
                <a:highlight>
                  <a:srgbClr val="FFFFFF"/>
                </a:highlight>
                <a:latin typeface="Courier New"/>
                <a:ea typeface="Courier New"/>
                <a:cs typeface="Courier New"/>
                <a:sym typeface="Courier New"/>
              </a:rPr>
              <a:t>'[Service Worker] Dynamic cache error.'</a:t>
            </a:r>
            <a:r>
              <a:rPr b="1" lang="en" sz="600">
                <a:solidFill>
                  <a:schemeClr val="dk1"/>
                </a:solidFill>
                <a:highlight>
                  <a:srgbClr val="FFFFFF"/>
                </a:highlight>
                <a:latin typeface="Courier New"/>
                <a:ea typeface="Courier New"/>
                <a:cs typeface="Courier New"/>
                <a:sym typeface="Courier New"/>
              </a:rPr>
              <a:t>, </a:t>
            </a:r>
            <a:r>
              <a:rPr b="1" lang="en" sz="600">
                <a:solidFill>
                  <a:srgbClr val="001080"/>
                </a:solidFill>
                <a:highlight>
                  <a:srgbClr val="FFFFFF"/>
                </a:highlight>
                <a:latin typeface="Courier New"/>
                <a:ea typeface="Courier New"/>
                <a:cs typeface="Courier New"/>
                <a:sym typeface="Courier New"/>
              </a:rPr>
              <a:t>error</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600">
                <a:solidFill>
                  <a:schemeClr val="dk1"/>
                </a:solidFill>
                <a:highlight>
                  <a:srgbClr val="FFFFFF"/>
                </a:highlight>
                <a:latin typeface="Courier New"/>
                <a:ea typeface="Courier New"/>
                <a:cs typeface="Courier New"/>
                <a:sym typeface="Courier New"/>
              </a:rPr>
              <a:t>});</a:t>
            </a:r>
            <a:endParaRPr b="1" sz="600"/>
          </a:p>
        </p:txBody>
      </p:sp>
      <p:sp>
        <p:nvSpPr>
          <p:cNvPr id="347" name="Google Shape;347;p55"/>
          <p:cNvSpPr txBox="1"/>
          <p:nvPr/>
        </p:nvSpPr>
        <p:spPr>
          <a:xfrm>
            <a:off x="476100" y="4570425"/>
            <a:ext cx="8356200" cy="53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The code above caches the resource fetched from the network and returns it back to the page. If we reload the page, the resources cached in both caches will be matched.</a:t>
            </a:r>
            <a:endParaRPr b="1" sz="600">
              <a:solidFill>
                <a:schemeClr val="dk1"/>
              </a:solidFill>
              <a:highlight>
                <a:schemeClr val="lt1"/>
              </a:highlight>
              <a:latin typeface="Courier New"/>
              <a:ea typeface="Courier New"/>
              <a:cs typeface="Courier New"/>
              <a:sym typeface="Courier New"/>
            </a:endParaRPr>
          </a:p>
        </p:txBody>
      </p:sp>
      <p:sp>
        <p:nvSpPr>
          <p:cNvPr id="348" name="Google Shape;348;p55"/>
          <p:cNvSpPr txBox="1"/>
          <p:nvPr/>
        </p:nvSpPr>
        <p:spPr>
          <a:xfrm>
            <a:off x="528675" y="0"/>
            <a:ext cx="8356200" cy="3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Add this in sw.js</a:t>
            </a:r>
            <a:endParaRPr b="1" sz="600">
              <a:solidFill>
                <a:srgbClr val="008000"/>
              </a:solidFill>
              <a:highlight>
                <a:schemeClr val="lt1"/>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5" name="Google Shape;355;p56"/>
          <p:cNvPicPr preferRelativeResize="0"/>
          <p:nvPr/>
        </p:nvPicPr>
        <p:blipFill>
          <a:blip r:embed="rId3">
            <a:alphaModFix/>
          </a:blip>
          <a:stretch>
            <a:fillRect/>
          </a:stretch>
        </p:blipFill>
        <p:spPr>
          <a:xfrm>
            <a:off x="0" y="3764"/>
            <a:ext cx="9144002" cy="513597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a:t>Add this in sw.js</a:t>
            </a:r>
            <a:endParaRPr/>
          </a:p>
        </p:txBody>
      </p:sp>
      <p:sp>
        <p:nvSpPr>
          <p:cNvPr id="361" name="Google Shape;361;p57"/>
          <p:cNvSpPr txBox="1"/>
          <p:nvPr>
            <p:ph idx="1" type="body"/>
          </p:nvPr>
        </p:nvSpPr>
        <p:spPr>
          <a:xfrm>
            <a:off x="311700" y="1062650"/>
            <a:ext cx="8520600" cy="4036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t/>
            </a:r>
            <a:endParaRPr b="1" sz="800">
              <a:solidFill>
                <a:srgbClr val="001080"/>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rgbClr val="001080"/>
                </a:solidFill>
                <a:highlight>
                  <a:srgbClr val="FFFFFF"/>
                </a:highlight>
                <a:latin typeface="Courier New"/>
                <a:ea typeface="Courier New"/>
                <a:cs typeface="Courier New"/>
                <a:sym typeface="Courier New"/>
              </a:rPr>
              <a:t>self</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addEventListener</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'activate'</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'[Service Worker] Activating Service Worker ...'</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event</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waitUntil</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keys</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795E26"/>
                </a:solidFill>
                <a:highlight>
                  <a:srgbClr val="FFFFFF"/>
                </a:highlight>
                <a:latin typeface="Courier New"/>
                <a:ea typeface="Courier New"/>
                <a:cs typeface="Courier New"/>
                <a:sym typeface="Courier New"/>
              </a:rPr>
              <a:t>then</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cacheNames</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Promise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all</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cacheNames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map</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if</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 !== </a:t>
            </a:r>
            <a:r>
              <a:rPr b="1" lang="en" sz="800">
                <a:solidFill>
                  <a:srgbClr val="001080"/>
                </a:solidFill>
                <a:highlight>
                  <a:srgbClr val="FFFFFF"/>
                </a:highlight>
                <a:latin typeface="Courier New"/>
                <a:ea typeface="Courier New"/>
                <a:cs typeface="Courier New"/>
                <a:sym typeface="Courier New"/>
              </a:rPr>
              <a:t>CACHE_STATIC_NAME</a:t>
            </a:r>
            <a:r>
              <a:rPr b="1" lang="en" sz="800">
                <a:solidFill>
                  <a:schemeClr val="dk1"/>
                </a:solidFill>
                <a:highlight>
                  <a:srgbClr val="FFFFFF"/>
                </a:highlight>
                <a:latin typeface="Courier New"/>
                <a:ea typeface="Courier New"/>
                <a:cs typeface="Courier New"/>
                <a:sym typeface="Courier New"/>
              </a:rPr>
              <a:t> &amp;&amp; </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 !== </a:t>
            </a:r>
            <a:r>
              <a:rPr b="1" lang="en" sz="800">
                <a:solidFill>
                  <a:srgbClr val="001080"/>
                </a:solidFill>
                <a:highlight>
                  <a:srgbClr val="FFFFFF"/>
                </a:highlight>
                <a:latin typeface="Courier New"/>
                <a:ea typeface="Courier New"/>
                <a:cs typeface="Courier New"/>
                <a:sym typeface="Courier New"/>
              </a:rPr>
              <a:t>CACHE_DYNAMIC_NAME</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'[Service Worker] Removing old cache.'</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caches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delete</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cacheName</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795E26"/>
                </a:solidFill>
                <a:highlight>
                  <a:srgbClr val="FFFFFF"/>
                </a:highlight>
                <a:latin typeface="Courier New"/>
                <a:ea typeface="Courier New"/>
                <a:cs typeface="Courier New"/>
                <a:sym typeface="Courier New"/>
              </a:rPr>
              <a:t>then</a:t>
            </a:r>
            <a:r>
              <a:rPr b="1" lang="en" sz="800">
                <a:solidFill>
                  <a:schemeClr val="dk1"/>
                </a:solidFill>
                <a:highlight>
                  <a:srgbClr val="FFFFFF"/>
                </a:highlight>
                <a:latin typeface="Courier New"/>
                <a:ea typeface="Courier New"/>
                <a:cs typeface="Courier New"/>
                <a:sym typeface="Courier New"/>
              </a:rPr>
              <a:t>(() </a:t>
            </a:r>
            <a:r>
              <a:rPr b="1" lang="en" sz="800">
                <a:solidFill>
                  <a:srgbClr val="0000FF"/>
                </a:solidFill>
                <a:highlight>
                  <a:srgbClr val="FFFFFF"/>
                </a:highlight>
                <a:latin typeface="Courier New"/>
                <a:ea typeface="Courier New"/>
                <a:cs typeface="Courier New"/>
                <a:sym typeface="Courier New"/>
              </a:rPr>
              <a:t>=&gt;</a:t>
            </a: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267F99"/>
                </a:solidFill>
                <a:highlight>
                  <a:srgbClr val="FFFFFF"/>
                </a:highlight>
                <a:latin typeface="Courier New"/>
                <a:ea typeface="Courier New"/>
                <a:cs typeface="Courier New"/>
                <a:sym typeface="Courier New"/>
              </a:rPr>
              <a:t>console</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log</a:t>
            </a:r>
            <a:r>
              <a:rPr b="1" lang="en" sz="800">
                <a:solidFill>
                  <a:schemeClr val="dk1"/>
                </a:solidFill>
                <a:highlight>
                  <a:srgbClr val="FFFFFF"/>
                </a:highlight>
                <a:latin typeface="Courier New"/>
                <a:ea typeface="Courier New"/>
                <a:cs typeface="Courier New"/>
                <a:sym typeface="Courier New"/>
              </a:rPr>
              <a:t>(</a:t>
            </a:r>
            <a:r>
              <a:rPr b="1" lang="en" sz="800">
                <a:solidFill>
                  <a:srgbClr val="A31515"/>
                </a:solidFill>
                <a:highlight>
                  <a:srgbClr val="FFFFFF"/>
                </a:highlight>
                <a:latin typeface="Courier New"/>
                <a:ea typeface="Courier New"/>
                <a:cs typeface="Courier New"/>
                <a:sym typeface="Courier New"/>
              </a:rPr>
              <a:t>'[ServiceWorker] Claiming clients'</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r>
              <a:rPr b="1" lang="en" sz="800">
                <a:solidFill>
                  <a:srgbClr val="AF00DB"/>
                </a:solidFill>
                <a:highlight>
                  <a:srgbClr val="FFFFFF"/>
                </a:highlight>
                <a:latin typeface="Courier New"/>
                <a:ea typeface="Courier New"/>
                <a:cs typeface="Courier New"/>
                <a:sym typeface="Courier New"/>
              </a:rPr>
              <a:t>return</a:t>
            </a:r>
            <a:r>
              <a:rPr b="1" lang="en" sz="800">
                <a:solidFill>
                  <a:schemeClr val="dk1"/>
                </a:solidFill>
                <a:highlight>
                  <a:srgbClr val="FFFFFF"/>
                </a:highlight>
                <a:latin typeface="Courier New"/>
                <a:ea typeface="Courier New"/>
                <a:cs typeface="Courier New"/>
                <a:sym typeface="Courier New"/>
              </a:rPr>
              <a:t> </a:t>
            </a:r>
            <a:r>
              <a:rPr b="1" lang="en" sz="800">
                <a:solidFill>
                  <a:srgbClr val="001080"/>
                </a:solidFill>
                <a:highlight>
                  <a:srgbClr val="FFFFFF"/>
                </a:highlight>
                <a:latin typeface="Courier New"/>
                <a:ea typeface="Courier New"/>
                <a:cs typeface="Courier New"/>
                <a:sym typeface="Courier New"/>
              </a:rPr>
              <a:t>self</a:t>
            </a:r>
            <a:r>
              <a:rPr b="1" lang="en" sz="800">
                <a:solidFill>
                  <a:schemeClr val="dk1"/>
                </a:solidFill>
                <a:highlight>
                  <a:srgbClr val="FFFFFF"/>
                </a:highlight>
                <a:latin typeface="Courier New"/>
                <a:ea typeface="Courier New"/>
                <a:cs typeface="Courier New"/>
                <a:sym typeface="Courier New"/>
              </a:rPr>
              <a:t>.</a:t>
            </a:r>
            <a:r>
              <a:rPr b="1" lang="en" sz="800">
                <a:solidFill>
                  <a:srgbClr val="001080"/>
                </a:solidFill>
                <a:highlight>
                  <a:srgbClr val="FFFFFF"/>
                </a:highlight>
                <a:latin typeface="Courier New"/>
                <a:ea typeface="Courier New"/>
                <a:cs typeface="Courier New"/>
                <a:sym typeface="Courier New"/>
              </a:rPr>
              <a:t>clients</a:t>
            </a:r>
            <a:r>
              <a:rPr b="1" lang="en" sz="800">
                <a:solidFill>
                  <a:schemeClr val="dk1"/>
                </a:solidFill>
                <a:highlight>
                  <a:srgbClr val="FFFFFF"/>
                </a:highlight>
                <a:latin typeface="Courier New"/>
                <a:ea typeface="Courier New"/>
                <a:cs typeface="Courier New"/>
                <a:sym typeface="Courier New"/>
              </a:rPr>
              <a:t>.</a:t>
            </a:r>
            <a:r>
              <a:rPr b="1" lang="en" sz="800">
                <a:solidFill>
                  <a:srgbClr val="795E26"/>
                </a:solidFill>
                <a:highlight>
                  <a:srgbClr val="FFFFFF"/>
                </a:highlight>
                <a:latin typeface="Courier New"/>
                <a:ea typeface="Courier New"/>
                <a:cs typeface="Courier New"/>
                <a:sym typeface="Courier New"/>
              </a:rPr>
              <a:t>claim</a:t>
            </a: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 );</a:t>
            </a:r>
            <a:endParaRPr b="1" sz="8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Clr>
                <a:schemeClr val="dk1"/>
              </a:buClr>
              <a:buSzPts val="1100"/>
              <a:buFont typeface="Arial"/>
              <a:buNone/>
            </a:pPr>
            <a:r>
              <a:rPr b="1" lang="en" sz="800">
                <a:solidFill>
                  <a:schemeClr val="dk1"/>
                </a:solidFill>
                <a:highlight>
                  <a:srgbClr val="FFFFFF"/>
                </a:highlight>
                <a:latin typeface="Courier New"/>
                <a:ea typeface="Courier New"/>
                <a:cs typeface="Courier New"/>
                <a:sym typeface="Courier New"/>
              </a:rPr>
              <a:t>});</a:t>
            </a:r>
            <a:endParaRPr b="1" sz="800">
              <a:solidFill>
                <a:schemeClr val="dk1"/>
              </a:solidFill>
              <a:highlight>
                <a:srgbClr val="FFFFFF"/>
              </a:highlight>
              <a:latin typeface="Courier New"/>
              <a:ea typeface="Courier New"/>
              <a:cs typeface="Courier New"/>
              <a:sym typeface="Courier New"/>
            </a:endParaRPr>
          </a:p>
          <a:p>
            <a:pPr indent="0" lvl="0" marL="914400" rtl="0" algn="l">
              <a:spcBef>
                <a:spcPts val="0"/>
              </a:spcBef>
              <a:spcAft>
                <a:spcPts val="1600"/>
              </a:spcAft>
              <a:buNone/>
            </a:pPr>
            <a:r>
              <a:t/>
            </a:r>
            <a:endParaRPr b="1" sz="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8" name="Google Shape;368;p58"/>
          <p:cNvPicPr preferRelativeResize="0"/>
          <p:nvPr/>
        </p:nvPicPr>
        <p:blipFill>
          <a:blip r:embed="rId3">
            <a:alphaModFix/>
          </a:blip>
          <a:stretch>
            <a:fillRect/>
          </a:stretch>
        </p:blipFill>
        <p:spPr>
          <a:xfrm>
            <a:off x="1943590" y="0"/>
            <a:ext cx="5256822"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5" name="Google Shape;375;p59"/>
          <p:cNvPicPr preferRelativeResize="0"/>
          <p:nvPr/>
        </p:nvPicPr>
        <p:blipFill>
          <a:blip r:embed="rId3">
            <a:alphaModFix/>
          </a:blip>
          <a:stretch>
            <a:fillRect/>
          </a:stretch>
        </p:blipFill>
        <p:spPr>
          <a:xfrm>
            <a:off x="838200" y="1238250"/>
            <a:ext cx="7467600" cy="2667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381" name="Google Shape;381;p6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382" name="Google Shape;382;p60"/>
          <p:cNvPicPr preferRelativeResize="0"/>
          <p:nvPr/>
        </p:nvPicPr>
        <p:blipFill>
          <a:blip r:embed="rId3">
            <a:alphaModFix/>
          </a:blip>
          <a:stretch>
            <a:fillRect/>
          </a:stretch>
        </p:blipFill>
        <p:spPr>
          <a:xfrm>
            <a:off x="263975" y="2935013"/>
            <a:ext cx="8839202" cy="59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76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highlight>
                  <a:srgbClr val="FFFFFF"/>
                </a:highlight>
                <a:latin typeface="Roboto"/>
                <a:ea typeface="Roboto"/>
                <a:cs typeface="Roboto"/>
                <a:sym typeface="Roboto"/>
              </a:rPr>
              <a:t>3. Create the Manifest</a:t>
            </a:r>
            <a:endParaRPr sz="2100">
              <a:highlight>
                <a:srgbClr val="FFFFFF"/>
              </a:highlight>
              <a:latin typeface="Roboto"/>
              <a:ea typeface="Roboto"/>
              <a:cs typeface="Roboto"/>
              <a:sym typeface="Roboto"/>
            </a:endParaRPr>
          </a:p>
          <a:p>
            <a:pPr indent="0" lvl="0" marL="0" rtl="0" algn="l">
              <a:spcBef>
                <a:spcPts val="2300"/>
              </a:spcBef>
              <a:spcAft>
                <a:spcPts val="0"/>
              </a:spcAft>
              <a:buNone/>
            </a:pPr>
            <a:r>
              <a:t/>
            </a:r>
            <a:endParaRPr/>
          </a:p>
        </p:txBody>
      </p:sp>
      <p:sp>
        <p:nvSpPr>
          <p:cNvPr id="81" name="Google Shape;81;p17"/>
          <p:cNvSpPr txBox="1"/>
          <p:nvPr>
            <p:ph idx="1" type="body"/>
          </p:nvPr>
        </p:nvSpPr>
        <p:spPr>
          <a:xfrm>
            <a:off x="311700" y="553525"/>
            <a:ext cx="8520600" cy="32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50">
                <a:solidFill>
                  <a:schemeClr val="dk1"/>
                </a:solidFill>
                <a:latin typeface="Roboto"/>
                <a:ea typeface="Roboto"/>
                <a:cs typeface="Roboto"/>
                <a:sym typeface="Roboto"/>
              </a:rPr>
              <a:t>Create a </a:t>
            </a:r>
            <a:r>
              <a:rPr b="1" i="1" lang="en" sz="1050">
                <a:solidFill>
                  <a:srgbClr val="333333"/>
                </a:solidFill>
              </a:rPr>
              <a:t>manifest.json</a:t>
            </a:r>
            <a:r>
              <a:rPr lang="en" sz="1050">
                <a:solidFill>
                  <a:schemeClr val="dk1"/>
                </a:solidFill>
                <a:latin typeface="Roboto"/>
                <a:ea typeface="Roboto"/>
                <a:cs typeface="Roboto"/>
                <a:sym typeface="Roboto"/>
              </a:rPr>
              <a:t> file in the same folder as </a:t>
            </a:r>
            <a:r>
              <a:rPr lang="en" sz="1050">
                <a:solidFill>
                  <a:srgbClr val="333333"/>
                </a:solidFill>
              </a:rPr>
              <a:t>index.html</a:t>
            </a:r>
            <a:r>
              <a:rPr lang="en" sz="1050">
                <a:solidFill>
                  <a:schemeClr val="dk1"/>
                </a:solidFill>
                <a:latin typeface="Roboto"/>
                <a:ea typeface="Roboto"/>
                <a:cs typeface="Roboto"/>
                <a:sym typeface="Roboto"/>
              </a:rPr>
              <a:t>. A minimal </a:t>
            </a:r>
            <a:r>
              <a:rPr lang="en" sz="1050">
                <a:solidFill>
                  <a:srgbClr val="333333"/>
                </a:solidFill>
              </a:rPr>
              <a:t>manifest.json</a:t>
            </a:r>
            <a:r>
              <a:rPr lang="en" sz="1050">
                <a:solidFill>
                  <a:schemeClr val="dk1"/>
                </a:solidFill>
                <a:latin typeface="Roboto"/>
                <a:ea typeface="Roboto"/>
                <a:cs typeface="Roboto"/>
                <a:sym typeface="Roboto"/>
              </a:rPr>
              <a:t> file for a progressive web app.</a:t>
            </a:r>
            <a:endParaRPr/>
          </a:p>
        </p:txBody>
      </p:sp>
      <p:sp>
        <p:nvSpPr>
          <p:cNvPr id="82" name="Google Shape;82;p17"/>
          <p:cNvSpPr txBox="1"/>
          <p:nvPr/>
        </p:nvSpPr>
        <p:spPr>
          <a:xfrm>
            <a:off x="383725" y="1012525"/>
            <a:ext cx="4553400" cy="292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"name"</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"Progressive Selfies"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"short_name"</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"PWA Selfies"</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"icons"</a:t>
            </a: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a:t>
            </a:r>
            <a:r>
              <a:rPr b="1" lang="en" sz="600">
                <a:solidFill>
                  <a:srgbClr val="001080"/>
                </a:solidFill>
                <a:highlight>
                  <a:srgbClr val="FFFFFF"/>
                </a:highlight>
                <a:latin typeface="Courier New"/>
                <a:ea typeface="Courier New"/>
                <a:cs typeface="Courier New"/>
                <a:sym typeface="Courier New"/>
              </a:rPr>
              <a:t>:</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"/src/images/icons/app-icon-192x192.png"</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"type"</a:t>
            </a:r>
            <a:r>
              <a:rPr b="1" lang="en" sz="600">
                <a:solidFill>
                  <a:srgbClr val="001080"/>
                </a:solidFill>
                <a:highlight>
                  <a:srgbClr val="FFFFFF"/>
                </a:highlight>
                <a:latin typeface="Courier New"/>
                <a:ea typeface="Courier New"/>
                <a:cs typeface="Courier New"/>
                <a:sym typeface="Courier New"/>
              </a:rPr>
              <a:t>:</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"image/png"</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"sizes"</a:t>
            </a:r>
            <a:r>
              <a:rPr b="1" lang="en" sz="600">
                <a:solidFill>
                  <a:srgbClr val="001080"/>
                </a:solidFill>
                <a:highlight>
                  <a:srgbClr val="FFFFFF"/>
                </a:highlight>
                <a:latin typeface="Courier New"/>
                <a:ea typeface="Courier New"/>
                <a:cs typeface="Courier New"/>
                <a:sym typeface="Courier New"/>
              </a:rPr>
              <a:t>:</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"192x192"</a:t>
            </a:r>
            <a:endParaRPr b="1" sz="600">
              <a:solidFill>
                <a:srgbClr val="A31515"/>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a:t>
            </a:r>
            <a:r>
              <a:rPr b="1" lang="en" sz="600">
                <a:solidFill>
                  <a:srgbClr val="001080"/>
                </a:solidFill>
                <a:highlight>
                  <a:srgbClr val="FFFFFF"/>
                </a:highlight>
                <a:latin typeface="Courier New"/>
                <a:ea typeface="Courier New"/>
                <a:cs typeface="Courier New"/>
                <a:sym typeface="Courier New"/>
              </a:rPr>
              <a:t>:</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"/src/images/icons/app-icon-512x512.png"</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"type"</a:t>
            </a:r>
            <a:r>
              <a:rPr b="1" lang="en" sz="600">
                <a:solidFill>
                  <a:srgbClr val="001080"/>
                </a:solidFill>
                <a:highlight>
                  <a:srgbClr val="FFFFFF"/>
                </a:highlight>
                <a:latin typeface="Courier New"/>
                <a:ea typeface="Courier New"/>
                <a:cs typeface="Courier New"/>
                <a:sym typeface="Courier New"/>
              </a:rPr>
              <a:t>:</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"image/png"</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"sizes"</a:t>
            </a:r>
            <a:r>
              <a:rPr b="1" lang="en" sz="600">
                <a:solidFill>
                  <a:srgbClr val="001080"/>
                </a:solidFill>
                <a:highlight>
                  <a:srgbClr val="FFFFFF"/>
                </a:highlight>
                <a:latin typeface="Courier New"/>
                <a:ea typeface="Courier New"/>
                <a:cs typeface="Courier New"/>
                <a:sym typeface="Courier New"/>
              </a:rPr>
              <a:t>:</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"512x512"</a:t>
            </a:r>
            <a:endParaRPr b="1" sz="600">
              <a:solidFill>
                <a:srgbClr val="A31515"/>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"start_url"</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"/index.html"</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"scope"</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"display"</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"standalone"</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"background_color"</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"#fff"</a:t>
            </a: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"theme_color"</a:t>
            </a:r>
            <a:r>
              <a:rPr b="1" lang="en" sz="600">
                <a:solidFill>
                  <a:schemeClr val="dk1"/>
                </a:solidFill>
                <a:highlight>
                  <a:srgbClr val="FFFFFF"/>
                </a:highlight>
                <a:latin typeface="Courier New"/>
                <a:ea typeface="Courier New"/>
                <a:cs typeface="Courier New"/>
                <a:sym typeface="Courier New"/>
              </a:rPr>
              <a:t>: </a:t>
            </a:r>
            <a:r>
              <a:rPr b="1" lang="en" sz="600">
                <a:solidFill>
                  <a:srgbClr val="A31515"/>
                </a:solidFill>
                <a:highlight>
                  <a:srgbClr val="FFFFFF"/>
                </a:highlight>
                <a:latin typeface="Courier New"/>
                <a:ea typeface="Courier New"/>
                <a:cs typeface="Courier New"/>
                <a:sym typeface="Courier New"/>
              </a:rPr>
              <a:t>"#3f51b5"</a:t>
            </a:r>
            <a:endParaRPr b="1" sz="600">
              <a:solidFill>
                <a:srgbClr val="A31515"/>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rPr b="1" lang="en" sz="600">
                <a:solidFill>
                  <a:schemeClr val="dk1"/>
                </a:solidFill>
                <a:highlight>
                  <a:srgbClr val="FFFFFF"/>
                </a:highlight>
                <a:latin typeface="Courier New"/>
                <a:ea typeface="Courier New"/>
                <a:cs typeface="Courier New"/>
                <a:sym typeface="Courier New"/>
              </a:rPr>
              <a:t>}</a:t>
            </a:r>
            <a:endParaRPr b="1" sz="6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solidFill>
                <a:schemeClr val="dk1"/>
              </a:solidFill>
              <a:highlight>
                <a:srgbClr val="FFFFFF"/>
              </a:highlight>
              <a:latin typeface="Courier New"/>
              <a:ea typeface="Courier New"/>
              <a:cs typeface="Courier New"/>
              <a:sym typeface="Courier New"/>
            </a:endParaRPr>
          </a:p>
          <a:p>
            <a:pPr indent="0" lvl="0" marL="914400" rtl="0" algn="l">
              <a:lnSpc>
                <a:spcPct val="150000"/>
              </a:lnSpc>
              <a:spcBef>
                <a:spcPts val="0"/>
              </a:spcBef>
              <a:spcAft>
                <a:spcPts val="0"/>
              </a:spcAft>
              <a:buNone/>
            </a:pPr>
            <a:r>
              <a:t/>
            </a:r>
            <a:endParaRPr sz="600"/>
          </a:p>
        </p:txBody>
      </p:sp>
      <p:sp>
        <p:nvSpPr>
          <p:cNvPr id="83" name="Google Shape;83;p17"/>
          <p:cNvSpPr txBox="1"/>
          <p:nvPr/>
        </p:nvSpPr>
        <p:spPr>
          <a:xfrm>
            <a:off x="383725" y="3959575"/>
            <a:ext cx="7763100" cy="114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500">
                <a:solidFill>
                  <a:schemeClr val="dk1"/>
                </a:solidFill>
                <a:highlight>
                  <a:srgbClr val="FFFFFF"/>
                </a:highlight>
                <a:latin typeface="Roboto"/>
                <a:ea typeface="Roboto"/>
                <a:cs typeface="Roboto"/>
                <a:sym typeface="Roboto"/>
              </a:rPr>
              <a:t>Tell the browser about your manifest</a:t>
            </a:r>
            <a:endParaRPr sz="1500">
              <a:solidFill>
                <a:schemeClr val="dk1"/>
              </a:solidFill>
              <a:highlight>
                <a:srgbClr val="FFFFFF"/>
              </a:highlight>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highlight>
                  <a:srgbClr val="FFFFFF"/>
                </a:highlight>
                <a:latin typeface="Roboto"/>
                <a:ea typeface="Roboto"/>
                <a:cs typeface="Roboto"/>
                <a:sym typeface="Roboto"/>
              </a:rPr>
              <a:t>When you have created the manifest, add a </a:t>
            </a:r>
            <a:r>
              <a:rPr lang="en" sz="1100">
                <a:solidFill>
                  <a:srgbClr val="333333"/>
                </a:solidFill>
                <a:highlight>
                  <a:srgbClr val="FFFFFF"/>
                </a:highlight>
              </a:rPr>
              <a:t>link</a:t>
            </a:r>
            <a:r>
              <a:rPr lang="en" sz="1100">
                <a:solidFill>
                  <a:schemeClr val="dk1"/>
                </a:solidFill>
                <a:highlight>
                  <a:srgbClr val="FFFFFF"/>
                </a:highlight>
                <a:latin typeface="Roboto"/>
                <a:ea typeface="Roboto"/>
                <a:cs typeface="Roboto"/>
                <a:sym typeface="Roboto"/>
              </a:rPr>
              <a:t> tag to all the pages that encompass your web app. Add it to your </a:t>
            </a:r>
            <a:r>
              <a:rPr b="1" lang="en" sz="1100">
                <a:solidFill>
                  <a:schemeClr val="dk1"/>
                </a:solidFill>
                <a:highlight>
                  <a:srgbClr val="FFFFFF"/>
                </a:highlight>
                <a:latin typeface="Roboto"/>
                <a:ea typeface="Roboto"/>
                <a:cs typeface="Roboto"/>
                <a:sym typeface="Roboto"/>
              </a:rPr>
              <a:t>index.html</a:t>
            </a:r>
            <a:endParaRPr b="1" sz="1100">
              <a:solidFill>
                <a:schemeClr val="dk1"/>
              </a:solidFill>
              <a:highlight>
                <a:srgbClr val="FFFFFF"/>
              </a:highlight>
              <a:latin typeface="Roboto"/>
              <a:ea typeface="Roboto"/>
              <a:cs typeface="Roboto"/>
              <a:sym typeface="Roboto"/>
            </a:endParaRPr>
          </a:p>
          <a:p>
            <a:pPr indent="0" lvl="0" marL="139700" marR="139700" rtl="0" algn="l">
              <a:lnSpc>
                <a:spcPct val="140000"/>
              </a:lnSpc>
              <a:spcBef>
                <a:spcPts val="0"/>
              </a:spcBef>
              <a:spcAft>
                <a:spcPts val="0"/>
              </a:spcAft>
              <a:buClr>
                <a:schemeClr val="dk1"/>
              </a:buClr>
              <a:buSzPts val="1100"/>
              <a:buFont typeface="Arial"/>
              <a:buNone/>
            </a:pPr>
            <a:r>
              <a:rPr lang="en" sz="1100">
                <a:solidFill>
                  <a:srgbClr val="89BDFF"/>
                </a:solidFill>
                <a:highlight>
                  <a:srgbClr val="28323F"/>
                </a:highlight>
              </a:rPr>
              <a:t>&lt;link</a:t>
            </a:r>
            <a:r>
              <a:rPr lang="en" sz="1100">
                <a:solidFill>
                  <a:srgbClr val="FFFFFF"/>
                </a:solidFill>
                <a:highlight>
                  <a:srgbClr val="28323F"/>
                </a:highlight>
              </a:rPr>
              <a:t> </a:t>
            </a:r>
            <a:r>
              <a:rPr lang="en" sz="1100">
                <a:solidFill>
                  <a:srgbClr val="BDB76B"/>
                </a:solidFill>
                <a:highlight>
                  <a:srgbClr val="28323F"/>
                </a:highlight>
              </a:rPr>
              <a:t>rel</a:t>
            </a:r>
            <a:r>
              <a:rPr lang="en" sz="1100">
                <a:solidFill>
                  <a:srgbClr val="FFFFFF"/>
                </a:solidFill>
                <a:highlight>
                  <a:srgbClr val="28323F"/>
                </a:highlight>
              </a:rPr>
              <a:t>=</a:t>
            </a:r>
            <a:r>
              <a:rPr lang="en" sz="1100">
                <a:solidFill>
                  <a:srgbClr val="65B042"/>
                </a:solidFill>
                <a:highlight>
                  <a:srgbClr val="28323F"/>
                </a:highlight>
              </a:rPr>
              <a:t>"manifest"</a:t>
            </a:r>
            <a:r>
              <a:rPr lang="en" sz="1100">
                <a:solidFill>
                  <a:srgbClr val="FFFFFF"/>
                </a:solidFill>
                <a:highlight>
                  <a:srgbClr val="28323F"/>
                </a:highlight>
              </a:rPr>
              <a:t> </a:t>
            </a:r>
            <a:r>
              <a:rPr lang="en" sz="1100">
                <a:solidFill>
                  <a:srgbClr val="BDB76B"/>
                </a:solidFill>
                <a:highlight>
                  <a:srgbClr val="28323F"/>
                </a:highlight>
              </a:rPr>
              <a:t>href</a:t>
            </a:r>
            <a:r>
              <a:rPr lang="en" sz="1100">
                <a:solidFill>
                  <a:srgbClr val="FFFFFF"/>
                </a:solidFill>
                <a:highlight>
                  <a:srgbClr val="28323F"/>
                </a:highlight>
              </a:rPr>
              <a:t>=</a:t>
            </a:r>
            <a:r>
              <a:rPr lang="en" sz="1100">
                <a:solidFill>
                  <a:srgbClr val="65B042"/>
                </a:solidFill>
                <a:highlight>
                  <a:srgbClr val="28323F"/>
                </a:highlight>
              </a:rPr>
              <a:t>"/manifest.json"</a:t>
            </a:r>
            <a:r>
              <a:rPr lang="en" sz="1100">
                <a:solidFill>
                  <a:srgbClr val="89BDFF"/>
                </a:solidFill>
                <a:highlight>
                  <a:srgbClr val="28323F"/>
                </a:highlight>
              </a:rPr>
              <a:t>&gt;</a:t>
            </a:r>
            <a:endParaRPr sz="1100">
              <a:solidFill>
                <a:srgbClr val="89BDFF"/>
              </a:solidFill>
              <a:highlight>
                <a:srgbClr val="28323F"/>
              </a:highlight>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1843123" y="0"/>
            <a:ext cx="5457752" cy="5143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7" name="Google Shape;97;p19"/>
          <p:cNvPicPr preferRelativeResize="0"/>
          <p:nvPr/>
        </p:nvPicPr>
        <p:blipFill>
          <a:blip r:embed="rId3">
            <a:alphaModFix/>
          </a:blip>
          <a:stretch>
            <a:fillRect/>
          </a:stretch>
        </p:blipFill>
        <p:spPr>
          <a:xfrm>
            <a:off x="2021479" y="0"/>
            <a:ext cx="5101043"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20"/>
          <p:cNvPicPr preferRelativeResize="0"/>
          <p:nvPr/>
        </p:nvPicPr>
        <p:blipFill>
          <a:blip r:embed="rId3">
            <a:alphaModFix/>
          </a:blip>
          <a:stretch>
            <a:fillRect/>
          </a:stretch>
        </p:blipFill>
        <p:spPr>
          <a:xfrm>
            <a:off x="2021479" y="0"/>
            <a:ext cx="5101043" cy="51435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1" name="Google Shape;111;p21"/>
          <p:cNvPicPr preferRelativeResize="0"/>
          <p:nvPr/>
        </p:nvPicPr>
        <p:blipFill>
          <a:blip r:embed="rId3">
            <a:alphaModFix/>
          </a:blip>
          <a:stretch>
            <a:fillRect/>
          </a:stretch>
        </p:blipFill>
        <p:spPr>
          <a:xfrm>
            <a:off x="1960917" y="0"/>
            <a:ext cx="5222164"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